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409" r:id="rId5"/>
    <p:sldId id="408" r:id="rId6"/>
    <p:sldId id="258" r:id="rId7"/>
    <p:sldId id="326" r:id="rId8"/>
    <p:sldId id="327" r:id="rId9"/>
    <p:sldId id="259" r:id="rId10"/>
    <p:sldId id="270" r:id="rId11"/>
    <p:sldId id="266" r:id="rId12"/>
    <p:sldId id="286" r:id="rId13"/>
    <p:sldId id="267" r:id="rId14"/>
    <p:sldId id="268" r:id="rId15"/>
    <p:sldId id="269" r:id="rId16"/>
    <p:sldId id="400" r:id="rId17"/>
    <p:sldId id="401" r:id="rId18"/>
    <p:sldId id="402" r:id="rId19"/>
    <p:sldId id="403" r:id="rId20"/>
    <p:sldId id="404" r:id="rId21"/>
    <p:sldId id="405" r:id="rId22"/>
    <p:sldId id="406" r:id="rId23"/>
    <p:sldId id="407" r:id="rId24"/>
    <p:sldId id="306" r:id="rId25"/>
    <p:sldId id="307" r:id="rId26"/>
    <p:sldId id="308" r:id="rId27"/>
    <p:sldId id="309" r:id="rId28"/>
    <p:sldId id="310" r:id="rId29"/>
    <p:sldId id="311" r:id="rId30"/>
    <p:sldId id="312" r:id="rId31"/>
    <p:sldId id="386" r:id="rId32"/>
    <p:sldId id="280" r:id="rId33"/>
    <p:sldId id="272" r:id="rId34"/>
    <p:sldId id="281" r:id="rId35"/>
    <p:sldId id="273" r:id="rId36"/>
    <p:sldId id="274" r:id="rId37"/>
    <p:sldId id="282" r:id="rId38"/>
    <p:sldId id="283" r:id="rId39"/>
    <p:sldId id="387" r:id="rId40"/>
    <p:sldId id="388" r:id="rId41"/>
    <p:sldId id="389" r:id="rId42"/>
    <p:sldId id="390" r:id="rId43"/>
    <p:sldId id="391" r:id="rId44"/>
    <p:sldId id="392" r:id="rId45"/>
    <p:sldId id="393" r:id="rId46"/>
    <p:sldId id="394" r:id="rId47"/>
    <p:sldId id="395" r:id="rId48"/>
    <p:sldId id="396" r:id="rId49"/>
    <p:sldId id="397" r:id="rId50"/>
    <p:sldId id="398" r:id="rId51"/>
    <p:sldId id="399" r:id="rId52"/>
    <p:sldId id="260" r:id="rId53"/>
    <p:sldId id="328" r:id="rId54"/>
    <p:sldId id="329" r:id="rId55"/>
    <p:sldId id="276" r:id="rId56"/>
    <p:sldId id="330" r:id="rId57"/>
    <p:sldId id="331" r:id="rId58"/>
    <p:sldId id="332" r:id="rId59"/>
    <p:sldId id="275" r:id="rId60"/>
    <p:sldId id="333" r:id="rId61"/>
    <p:sldId id="334" r:id="rId62"/>
    <p:sldId id="284" r:id="rId63"/>
    <p:sldId id="261" r:id="rId64"/>
    <p:sldId id="279" r:id="rId65"/>
    <p:sldId id="335" r:id="rId66"/>
    <p:sldId id="336" r:id="rId67"/>
    <p:sldId id="277" r:id="rId68"/>
    <p:sldId id="278" r:id="rId69"/>
    <p:sldId id="262" r:id="rId70"/>
    <p:sldId id="285" r:id="rId71"/>
    <p:sldId id="337" r:id="rId72"/>
    <p:sldId id="340" r:id="rId73"/>
    <p:sldId id="341" r:id="rId74"/>
    <p:sldId id="342" r:id="rId75"/>
    <p:sldId id="343" r:id="rId76"/>
    <p:sldId id="384" r:id="rId77"/>
    <p:sldId id="289" r:id="rId78"/>
    <p:sldId id="290" r:id="rId79"/>
    <p:sldId id="338" r:id="rId80"/>
    <p:sldId id="344" r:id="rId81"/>
    <p:sldId id="345" r:id="rId82"/>
    <p:sldId id="339" r:id="rId83"/>
    <p:sldId id="346" r:id="rId84"/>
    <p:sldId id="347" r:id="rId85"/>
    <p:sldId id="348" r:id="rId86"/>
    <p:sldId id="263" r:id="rId87"/>
    <p:sldId id="350" r:id="rId88"/>
    <p:sldId id="349" r:id="rId89"/>
    <p:sldId id="314" r:id="rId90"/>
    <p:sldId id="315" r:id="rId91"/>
    <p:sldId id="316" r:id="rId92"/>
    <p:sldId id="317" r:id="rId93"/>
    <p:sldId id="318" r:id="rId94"/>
    <p:sldId id="319" r:id="rId95"/>
    <p:sldId id="368" r:id="rId96"/>
    <p:sldId id="369" r:id="rId97"/>
    <p:sldId id="370" r:id="rId98"/>
    <p:sldId id="371" r:id="rId99"/>
    <p:sldId id="298" r:id="rId100"/>
    <p:sldId id="372" r:id="rId101"/>
    <p:sldId id="373" r:id="rId102"/>
    <p:sldId id="299" r:id="rId103"/>
    <p:sldId id="374" r:id="rId104"/>
    <p:sldId id="375" r:id="rId105"/>
    <p:sldId id="376" r:id="rId106"/>
    <p:sldId id="377" r:id="rId107"/>
    <p:sldId id="300" r:id="rId108"/>
    <p:sldId id="378" r:id="rId109"/>
    <p:sldId id="379" r:id="rId110"/>
    <p:sldId id="301" r:id="rId111"/>
    <p:sldId id="380" r:id="rId112"/>
    <p:sldId id="381" r:id="rId113"/>
    <p:sldId id="302" r:id="rId114"/>
    <p:sldId id="303" r:id="rId115"/>
    <p:sldId id="304" r:id="rId116"/>
    <p:sldId id="305" r:id="rId117"/>
    <p:sldId id="382" r:id="rId118"/>
    <p:sldId id="383" r:id="rId119"/>
    <p:sldId id="296" r:id="rId120"/>
    <p:sldId id="297" r:id="rId121"/>
    <p:sldId id="385" r:id="rId122"/>
    <p:sldId id="264" r:id="rId123"/>
    <p:sldId id="351" r:id="rId124"/>
    <p:sldId id="352" r:id="rId125"/>
    <p:sldId id="353" r:id="rId126"/>
    <p:sldId id="291" r:id="rId127"/>
    <p:sldId id="292" r:id="rId128"/>
    <p:sldId id="293" r:id="rId129"/>
    <p:sldId id="294" r:id="rId130"/>
    <p:sldId id="295" r:id="rId131"/>
    <p:sldId id="354" r:id="rId132"/>
    <p:sldId id="355" r:id="rId133"/>
    <p:sldId id="356" r:id="rId134"/>
    <p:sldId id="357" r:id="rId135"/>
    <p:sldId id="358" r:id="rId136"/>
    <p:sldId id="320" r:id="rId137"/>
    <p:sldId id="321" r:id="rId138"/>
    <p:sldId id="322" r:id="rId139"/>
    <p:sldId id="323" r:id="rId140"/>
    <p:sldId id="324" r:id="rId141"/>
    <p:sldId id="325" r:id="rId142"/>
    <p:sldId id="359" r:id="rId143"/>
    <p:sldId id="360" r:id="rId144"/>
    <p:sldId id="361" r:id="rId145"/>
    <p:sldId id="362" r:id="rId146"/>
    <p:sldId id="363" r:id="rId147"/>
    <p:sldId id="364" r:id="rId148"/>
    <p:sldId id="365" r:id="rId149"/>
    <p:sldId id="366" r:id="rId150"/>
    <p:sldId id="367" r:id="rId1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96"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54A7A-A168-445D-677A-4A010B3ACBC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BE57072-9677-A94B-D1F9-3C5CF01D58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AC03F81-7022-997C-4100-9789BB81C81C}"/>
              </a:ext>
            </a:extLst>
          </p:cNvPr>
          <p:cNvSpPr>
            <a:spLocks noGrp="1"/>
          </p:cNvSpPr>
          <p:nvPr>
            <p:ph type="dt" sz="half" idx="10"/>
          </p:nvPr>
        </p:nvSpPr>
        <p:spPr/>
        <p:txBody>
          <a:bodyPr/>
          <a:lstStyle/>
          <a:p>
            <a:fld id="{C410CDC7-38D6-4219-B1CA-CB20A895EF6D}" type="datetimeFigureOut">
              <a:rPr lang="zh-CN" altLang="en-US" smtClean="0"/>
              <a:t>2023/12/26</a:t>
            </a:fld>
            <a:endParaRPr lang="zh-CN" altLang="en-US"/>
          </a:p>
        </p:txBody>
      </p:sp>
      <p:sp>
        <p:nvSpPr>
          <p:cNvPr id="5" name="页脚占位符 4">
            <a:extLst>
              <a:ext uri="{FF2B5EF4-FFF2-40B4-BE49-F238E27FC236}">
                <a16:creationId xmlns:a16="http://schemas.microsoft.com/office/drawing/2014/main" id="{AEAE9CF2-8C6A-18C0-3192-F7A27BD710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826D83-80C2-E039-A6E3-5026DE3E252E}"/>
              </a:ext>
            </a:extLst>
          </p:cNvPr>
          <p:cNvSpPr>
            <a:spLocks noGrp="1"/>
          </p:cNvSpPr>
          <p:nvPr>
            <p:ph type="sldNum" sz="quarter" idx="12"/>
          </p:nvPr>
        </p:nvSpPr>
        <p:spPr/>
        <p:txBody>
          <a:body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1235731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D511C-EE95-5F4C-EDDE-2C4C06B9BB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B11FDAD-A3F3-9F2C-2F2D-AC299857517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854C9E-1494-FEBF-707A-F73FB472F257}"/>
              </a:ext>
            </a:extLst>
          </p:cNvPr>
          <p:cNvSpPr>
            <a:spLocks noGrp="1"/>
          </p:cNvSpPr>
          <p:nvPr>
            <p:ph type="dt" sz="half" idx="10"/>
          </p:nvPr>
        </p:nvSpPr>
        <p:spPr/>
        <p:txBody>
          <a:bodyPr/>
          <a:lstStyle/>
          <a:p>
            <a:fld id="{C410CDC7-38D6-4219-B1CA-CB20A895EF6D}" type="datetimeFigureOut">
              <a:rPr lang="zh-CN" altLang="en-US" smtClean="0"/>
              <a:t>2023/12/26</a:t>
            </a:fld>
            <a:endParaRPr lang="zh-CN" altLang="en-US"/>
          </a:p>
        </p:txBody>
      </p:sp>
      <p:sp>
        <p:nvSpPr>
          <p:cNvPr id="5" name="页脚占位符 4">
            <a:extLst>
              <a:ext uri="{FF2B5EF4-FFF2-40B4-BE49-F238E27FC236}">
                <a16:creationId xmlns:a16="http://schemas.microsoft.com/office/drawing/2014/main" id="{10830EC8-65D9-17AC-7CB9-4C3F606247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ADA0A0-12E2-241D-1DDC-D2B25600CFF7}"/>
              </a:ext>
            </a:extLst>
          </p:cNvPr>
          <p:cNvSpPr>
            <a:spLocks noGrp="1"/>
          </p:cNvSpPr>
          <p:nvPr>
            <p:ph type="sldNum" sz="quarter" idx="12"/>
          </p:nvPr>
        </p:nvSpPr>
        <p:spPr/>
        <p:txBody>
          <a:body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126910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EF8F04-142E-1AA4-7F82-0723395A451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B973ACE-E9CA-23A8-77D0-7DDC523B31B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69DB97-5764-4504-6051-3B053AF28023}"/>
              </a:ext>
            </a:extLst>
          </p:cNvPr>
          <p:cNvSpPr>
            <a:spLocks noGrp="1"/>
          </p:cNvSpPr>
          <p:nvPr>
            <p:ph type="dt" sz="half" idx="10"/>
          </p:nvPr>
        </p:nvSpPr>
        <p:spPr/>
        <p:txBody>
          <a:bodyPr/>
          <a:lstStyle/>
          <a:p>
            <a:fld id="{C410CDC7-38D6-4219-B1CA-CB20A895EF6D}" type="datetimeFigureOut">
              <a:rPr lang="zh-CN" altLang="en-US" smtClean="0"/>
              <a:t>2023/12/26</a:t>
            </a:fld>
            <a:endParaRPr lang="zh-CN" altLang="en-US"/>
          </a:p>
        </p:txBody>
      </p:sp>
      <p:sp>
        <p:nvSpPr>
          <p:cNvPr id="5" name="页脚占位符 4">
            <a:extLst>
              <a:ext uri="{FF2B5EF4-FFF2-40B4-BE49-F238E27FC236}">
                <a16:creationId xmlns:a16="http://schemas.microsoft.com/office/drawing/2014/main" id="{EBC4D3DF-970D-2D58-D007-2833456028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C7DC25-D6C6-CD04-60E2-FA5F44DB9BF9}"/>
              </a:ext>
            </a:extLst>
          </p:cNvPr>
          <p:cNvSpPr>
            <a:spLocks noGrp="1"/>
          </p:cNvSpPr>
          <p:nvPr>
            <p:ph type="sldNum" sz="quarter" idx="12"/>
          </p:nvPr>
        </p:nvSpPr>
        <p:spPr/>
        <p:txBody>
          <a:body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204770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EF69F-A8B0-2932-1AC4-E40620BE23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D602DE-D2D3-7EF6-7428-DDE92A7B510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F6FDAE-495E-FDCE-0724-5617AB11527F}"/>
              </a:ext>
            </a:extLst>
          </p:cNvPr>
          <p:cNvSpPr>
            <a:spLocks noGrp="1"/>
          </p:cNvSpPr>
          <p:nvPr>
            <p:ph type="dt" sz="half" idx="10"/>
          </p:nvPr>
        </p:nvSpPr>
        <p:spPr/>
        <p:txBody>
          <a:bodyPr/>
          <a:lstStyle/>
          <a:p>
            <a:fld id="{C410CDC7-38D6-4219-B1CA-CB20A895EF6D}" type="datetimeFigureOut">
              <a:rPr lang="zh-CN" altLang="en-US" smtClean="0"/>
              <a:t>2023/12/26</a:t>
            </a:fld>
            <a:endParaRPr lang="zh-CN" altLang="en-US"/>
          </a:p>
        </p:txBody>
      </p:sp>
      <p:sp>
        <p:nvSpPr>
          <p:cNvPr id="5" name="页脚占位符 4">
            <a:extLst>
              <a:ext uri="{FF2B5EF4-FFF2-40B4-BE49-F238E27FC236}">
                <a16:creationId xmlns:a16="http://schemas.microsoft.com/office/drawing/2014/main" id="{F9E35E9E-7EFC-F379-060E-6CF4907AB0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A1E973-2B2F-71EF-DDC1-DD49AB6B765F}"/>
              </a:ext>
            </a:extLst>
          </p:cNvPr>
          <p:cNvSpPr>
            <a:spLocks noGrp="1"/>
          </p:cNvSpPr>
          <p:nvPr>
            <p:ph type="sldNum" sz="quarter" idx="12"/>
          </p:nvPr>
        </p:nvSpPr>
        <p:spPr/>
        <p:txBody>
          <a:body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2289174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5F559-E3FD-DF26-E068-E073FA00A5D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5AF9B8A-F2CA-CB46-E6E4-A7EEB0B7E9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9740DA2-179E-20A1-D594-8105597C4FFC}"/>
              </a:ext>
            </a:extLst>
          </p:cNvPr>
          <p:cNvSpPr>
            <a:spLocks noGrp="1"/>
          </p:cNvSpPr>
          <p:nvPr>
            <p:ph type="dt" sz="half" idx="10"/>
          </p:nvPr>
        </p:nvSpPr>
        <p:spPr/>
        <p:txBody>
          <a:bodyPr/>
          <a:lstStyle/>
          <a:p>
            <a:fld id="{C410CDC7-38D6-4219-B1CA-CB20A895EF6D}" type="datetimeFigureOut">
              <a:rPr lang="zh-CN" altLang="en-US" smtClean="0"/>
              <a:t>2023/12/26</a:t>
            </a:fld>
            <a:endParaRPr lang="zh-CN" altLang="en-US"/>
          </a:p>
        </p:txBody>
      </p:sp>
      <p:sp>
        <p:nvSpPr>
          <p:cNvPr id="5" name="页脚占位符 4">
            <a:extLst>
              <a:ext uri="{FF2B5EF4-FFF2-40B4-BE49-F238E27FC236}">
                <a16:creationId xmlns:a16="http://schemas.microsoft.com/office/drawing/2014/main" id="{F9CC594C-EA02-DD15-D7C8-CE10891ECF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5CE6AC-465D-15B2-696A-7DA6A6AE6172}"/>
              </a:ext>
            </a:extLst>
          </p:cNvPr>
          <p:cNvSpPr>
            <a:spLocks noGrp="1"/>
          </p:cNvSpPr>
          <p:nvPr>
            <p:ph type="sldNum" sz="quarter" idx="12"/>
          </p:nvPr>
        </p:nvSpPr>
        <p:spPr/>
        <p:txBody>
          <a:body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2979822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C6C88-5952-D56A-1030-C03B8EC22E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6911D4F-6434-A76F-D027-E4729E22B3B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6B180E1-688C-03F6-A87D-A3BC5ABA582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5D092F1-DF4A-CCE6-6743-3B71DA996C8D}"/>
              </a:ext>
            </a:extLst>
          </p:cNvPr>
          <p:cNvSpPr>
            <a:spLocks noGrp="1"/>
          </p:cNvSpPr>
          <p:nvPr>
            <p:ph type="dt" sz="half" idx="10"/>
          </p:nvPr>
        </p:nvSpPr>
        <p:spPr/>
        <p:txBody>
          <a:bodyPr/>
          <a:lstStyle/>
          <a:p>
            <a:fld id="{C410CDC7-38D6-4219-B1CA-CB20A895EF6D}" type="datetimeFigureOut">
              <a:rPr lang="zh-CN" altLang="en-US" smtClean="0"/>
              <a:t>2023/12/26</a:t>
            </a:fld>
            <a:endParaRPr lang="zh-CN" altLang="en-US"/>
          </a:p>
        </p:txBody>
      </p:sp>
      <p:sp>
        <p:nvSpPr>
          <p:cNvPr id="6" name="页脚占位符 5">
            <a:extLst>
              <a:ext uri="{FF2B5EF4-FFF2-40B4-BE49-F238E27FC236}">
                <a16:creationId xmlns:a16="http://schemas.microsoft.com/office/drawing/2014/main" id="{E4E388A8-155C-DE25-072E-C80F91CB3F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620053-27ED-1CAD-F2FE-928CD018DCC8}"/>
              </a:ext>
            </a:extLst>
          </p:cNvPr>
          <p:cNvSpPr>
            <a:spLocks noGrp="1"/>
          </p:cNvSpPr>
          <p:nvPr>
            <p:ph type="sldNum" sz="quarter" idx="12"/>
          </p:nvPr>
        </p:nvSpPr>
        <p:spPr/>
        <p:txBody>
          <a:body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1796035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22482-E48A-B201-CA6C-F50D31953E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0AC302C-045D-5757-EB90-71EFDCE74F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24A372-3E3A-9563-1ECD-142AB9E43D7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3C3E8B-5B2C-C644-AACE-A57525EBEC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E9C3E3B-CC0A-6309-7638-C73A10588D4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84DF49-7304-0F49-5A9D-2FEABD10482A}"/>
              </a:ext>
            </a:extLst>
          </p:cNvPr>
          <p:cNvSpPr>
            <a:spLocks noGrp="1"/>
          </p:cNvSpPr>
          <p:nvPr>
            <p:ph type="dt" sz="half" idx="10"/>
          </p:nvPr>
        </p:nvSpPr>
        <p:spPr/>
        <p:txBody>
          <a:bodyPr/>
          <a:lstStyle/>
          <a:p>
            <a:fld id="{C410CDC7-38D6-4219-B1CA-CB20A895EF6D}" type="datetimeFigureOut">
              <a:rPr lang="zh-CN" altLang="en-US" smtClean="0"/>
              <a:t>2023/12/26</a:t>
            </a:fld>
            <a:endParaRPr lang="zh-CN" altLang="en-US"/>
          </a:p>
        </p:txBody>
      </p:sp>
      <p:sp>
        <p:nvSpPr>
          <p:cNvPr id="8" name="页脚占位符 7">
            <a:extLst>
              <a:ext uri="{FF2B5EF4-FFF2-40B4-BE49-F238E27FC236}">
                <a16:creationId xmlns:a16="http://schemas.microsoft.com/office/drawing/2014/main" id="{365477EF-96F1-41EB-028B-9E2754C342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CEABB1C-2FD2-9E02-1400-E041287CAA88}"/>
              </a:ext>
            </a:extLst>
          </p:cNvPr>
          <p:cNvSpPr>
            <a:spLocks noGrp="1"/>
          </p:cNvSpPr>
          <p:nvPr>
            <p:ph type="sldNum" sz="quarter" idx="12"/>
          </p:nvPr>
        </p:nvSpPr>
        <p:spPr/>
        <p:txBody>
          <a:body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309905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FDB48-1FAC-CBE2-5A74-85CED9267DB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FA662E-7C30-D403-1B51-F3F45B187251}"/>
              </a:ext>
            </a:extLst>
          </p:cNvPr>
          <p:cNvSpPr>
            <a:spLocks noGrp="1"/>
          </p:cNvSpPr>
          <p:nvPr>
            <p:ph type="dt" sz="half" idx="10"/>
          </p:nvPr>
        </p:nvSpPr>
        <p:spPr/>
        <p:txBody>
          <a:bodyPr/>
          <a:lstStyle/>
          <a:p>
            <a:fld id="{C410CDC7-38D6-4219-B1CA-CB20A895EF6D}" type="datetimeFigureOut">
              <a:rPr lang="zh-CN" altLang="en-US" smtClean="0"/>
              <a:t>2023/12/26</a:t>
            </a:fld>
            <a:endParaRPr lang="zh-CN" altLang="en-US"/>
          </a:p>
        </p:txBody>
      </p:sp>
      <p:sp>
        <p:nvSpPr>
          <p:cNvPr id="4" name="页脚占位符 3">
            <a:extLst>
              <a:ext uri="{FF2B5EF4-FFF2-40B4-BE49-F238E27FC236}">
                <a16:creationId xmlns:a16="http://schemas.microsoft.com/office/drawing/2014/main" id="{1C2D9BB5-C75B-93D9-F4C7-FAFC74D9FFB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423FC9B-669A-D968-8260-66CD6BC3DC98}"/>
              </a:ext>
            </a:extLst>
          </p:cNvPr>
          <p:cNvSpPr>
            <a:spLocks noGrp="1"/>
          </p:cNvSpPr>
          <p:nvPr>
            <p:ph type="sldNum" sz="quarter" idx="12"/>
          </p:nvPr>
        </p:nvSpPr>
        <p:spPr/>
        <p:txBody>
          <a:body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3879015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581B73-1C2E-20D0-B6FA-AD82ECFB7D95}"/>
              </a:ext>
            </a:extLst>
          </p:cNvPr>
          <p:cNvSpPr>
            <a:spLocks noGrp="1"/>
          </p:cNvSpPr>
          <p:nvPr>
            <p:ph type="dt" sz="half" idx="10"/>
          </p:nvPr>
        </p:nvSpPr>
        <p:spPr/>
        <p:txBody>
          <a:bodyPr/>
          <a:lstStyle/>
          <a:p>
            <a:fld id="{C410CDC7-38D6-4219-B1CA-CB20A895EF6D}" type="datetimeFigureOut">
              <a:rPr lang="zh-CN" altLang="en-US" smtClean="0"/>
              <a:t>2023/12/26</a:t>
            </a:fld>
            <a:endParaRPr lang="zh-CN" altLang="en-US"/>
          </a:p>
        </p:txBody>
      </p:sp>
      <p:sp>
        <p:nvSpPr>
          <p:cNvPr id="3" name="页脚占位符 2">
            <a:extLst>
              <a:ext uri="{FF2B5EF4-FFF2-40B4-BE49-F238E27FC236}">
                <a16:creationId xmlns:a16="http://schemas.microsoft.com/office/drawing/2014/main" id="{973CC0C0-DAB7-7015-C865-6A9024711E9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2934C7C-AE9E-7647-895D-5B8AD695669F}"/>
              </a:ext>
            </a:extLst>
          </p:cNvPr>
          <p:cNvSpPr>
            <a:spLocks noGrp="1"/>
          </p:cNvSpPr>
          <p:nvPr>
            <p:ph type="sldNum" sz="quarter" idx="12"/>
          </p:nvPr>
        </p:nvSpPr>
        <p:spPr/>
        <p:txBody>
          <a:body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1197352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E43DA-5DF5-484E-8214-1BD8561704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E423A40-E4DD-5356-4BE5-CB6F488783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097F0A8-7C2E-CECB-3DDC-21D170088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F0930B-D46B-B346-F29B-FF7668BAC53C}"/>
              </a:ext>
            </a:extLst>
          </p:cNvPr>
          <p:cNvSpPr>
            <a:spLocks noGrp="1"/>
          </p:cNvSpPr>
          <p:nvPr>
            <p:ph type="dt" sz="half" idx="10"/>
          </p:nvPr>
        </p:nvSpPr>
        <p:spPr/>
        <p:txBody>
          <a:bodyPr/>
          <a:lstStyle/>
          <a:p>
            <a:fld id="{C410CDC7-38D6-4219-B1CA-CB20A895EF6D}" type="datetimeFigureOut">
              <a:rPr lang="zh-CN" altLang="en-US" smtClean="0"/>
              <a:t>2023/12/26</a:t>
            </a:fld>
            <a:endParaRPr lang="zh-CN" altLang="en-US"/>
          </a:p>
        </p:txBody>
      </p:sp>
      <p:sp>
        <p:nvSpPr>
          <p:cNvPr id="6" name="页脚占位符 5">
            <a:extLst>
              <a:ext uri="{FF2B5EF4-FFF2-40B4-BE49-F238E27FC236}">
                <a16:creationId xmlns:a16="http://schemas.microsoft.com/office/drawing/2014/main" id="{F1BB5B51-8DAF-3CFF-084A-5782B381FF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AD80A4-2ACB-FA26-22BA-1C88283B5C59}"/>
              </a:ext>
            </a:extLst>
          </p:cNvPr>
          <p:cNvSpPr>
            <a:spLocks noGrp="1"/>
          </p:cNvSpPr>
          <p:nvPr>
            <p:ph type="sldNum" sz="quarter" idx="12"/>
          </p:nvPr>
        </p:nvSpPr>
        <p:spPr/>
        <p:txBody>
          <a:body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265095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554C2-8B93-4BA9-33FD-2D77282E1F9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5BF63B-30F7-0D21-E432-9FE16F5242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5757640-520A-8FCB-BD91-D78BA5159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BA6BDC-0315-DFC3-8419-4469D50D9013}"/>
              </a:ext>
            </a:extLst>
          </p:cNvPr>
          <p:cNvSpPr>
            <a:spLocks noGrp="1"/>
          </p:cNvSpPr>
          <p:nvPr>
            <p:ph type="dt" sz="half" idx="10"/>
          </p:nvPr>
        </p:nvSpPr>
        <p:spPr/>
        <p:txBody>
          <a:bodyPr/>
          <a:lstStyle/>
          <a:p>
            <a:fld id="{C410CDC7-38D6-4219-B1CA-CB20A895EF6D}" type="datetimeFigureOut">
              <a:rPr lang="zh-CN" altLang="en-US" smtClean="0"/>
              <a:t>2023/12/26</a:t>
            </a:fld>
            <a:endParaRPr lang="zh-CN" altLang="en-US"/>
          </a:p>
        </p:txBody>
      </p:sp>
      <p:sp>
        <p:nvSpPr>
          <p:cNvPr id="6" name="页脚占位符 5">
            <a:extLst>
              <a:ext uri="{FF2B5EF4-FFF2-40B4-BE49-F238E27FC236}">
                <a16:creationId xmlns:a16="http://schemas.microsoft.com/office/drawing/2014/main" id="{B7568C08-1008-F6BC-3A74-0628B0C9DB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A8F5DD5-18CC-B871-9226-EC28029D1CC7}"/>
              </a:ext>
            </a:extLst>
          </p:cNvPr>
          <p:cNvSpPr>
            <a:spLocks noGrp="1"/>
          </p:cNvSpPr>
          <p:nvPr>
            <p:ph type="sldNum" sz="quarter" idx="12"/>
          </p:nvPr>
        </p:nvSpPr>
        <p:spPr/>
        <p:txBody>
          <a:body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1840763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8D8F46-CDF4-A368-723A-E61E2BE8A5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2AF501E-CF2E-BE58-8384-38A4D9B4CA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BBF323-58C7-511E-CB54-2B2AB35C8F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0CDC7-38D6-4219-B1CA-CB20A895EF6D}" type="datetimeFigureOut">
              <a:rPr lang="zh-CN" altLang="en-US" smtClean="0"/>
              <a:t>2023/12/26</a:t>
            </a:fld>
            <a:endParaRPr lang="zh-CN" altLang="en-US"/>
          </a:p>
        </p:txBody>
      </p:sp>
      <p:sp>
        <p:nvSpPr>
          <p:cNvPr id="5" name="页脚占位符 4">
            <a:extLst>
              <a:ext uri="{FF2B5EF4-FFF2-40B4-BE49-F238E27FC236}">
                <a16:creationId xmlns:a16="http://schemas.microsoft.com/office/drawing/2014/main" id="{F8902C6E-EAD3-6A19-5AD9-1460E8C9BE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B390F45-B119-55CC-92C9-F22FD1BD0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69F4A4-C8C1-45B9-9A1F-41EC655B9F76}" type="slidenum">
              <a:rPr lang="zh-CN" altLang="en-US" smtClean="0"/>
              <a:t>‹#›</a:t>
            </a:fld>
            <a:endParaRPr lang="zh-CN" altLang="en-US"/>
          </a:p>
        </p:txBody>
      </p:sp>
    </p:spTree>
    <p:extLst>
      <p:ext uri="{BB962C8B-B14F-4D97-AF65-F5344CB8AC3E}">
        <p14:creationId xmlns:p14="http://schemas.microsoft.com/office/powerpoint/2010/main" val="3660937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link.zhihu.com/?target=http%3A//www.cplusplu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F6822-69BF-01E4-7480-AB062C103E46}"/>
              </a:ext>
            </a:extLst>
          </p:cNvPr>
          <p:cNvSpPr>
            <a:spLocks noGrp="1"/>
          </p:cNvSpPr>
          <p:nvPr>
            <p:ph type="ctrTitle"/>
          </p:nvPr>
        </p:nvSpPr>
        <p:spPr/>
        <p:txBody>
          <a:bodyPr>
            <a:normAutofit fontScale="90000"/>
          </a:bodyPr>
          <a:lstStyle/>
          <a:p>
            <a:r>
              <a:rPr lang="zh-CN" altLang="en-US" dirty="0"/>
              <a:t>推荐网站：</a:t>
            </a:r>
            <a:br>
              <a:rPr lang="en-US" altLang="zh-CN" dirty="0"/>
            </a:br>
            <a:r>
              <a:rPr lang="en-US" altLang="zh-CN" dirty="0">
                <a:hlinkClick r:id="rId2"/>
              </a:rPr>
              <a:t>cplusplus.com/</a:t>
            </a:r>
            <a:br>
              <a:rPr lang="en-US" altLang="zh-CN" dirty="0"/>
            </a:br>
            <a:r>
              <a:rPr lang="en-US" altLang="zh-CN" dirty="0"/>
              <a:t>https://www.zhihu.com/question/559580107/answer/2914464588?utm_id=0</a:t>
            </a:r>
            <a:endParaRPr lang="zh-CN" altLang="en-US" dirty="0"/>
          </a:p>
        </p:txBody>
      </p:sp>
      <p:sp>
        <p:nvSpPr>
          <p:cNvPr id="3" name="副标题 2">
            <a:extLst>
              <a:ext uri="{FF2B5EF4-FFF2-40B4-BE49-F238E27FC236}">
                <a16:creationId xmlns:a16="http://schemas.microsoft.com/office/drawing/2014/main" id="{B2773FBD-F6E2-055E-62BE-72A10ADF3CE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43151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D6D182-324F-F037-3BF4-B0A1C8A662CC}"/>
              </a:ext>
            </a:extLst>
          </p:cNvPr>
          <p:cNvSpPr>
            <a:spLocks noGrp="1"/>
          </p:cNvSpPr>
          <p:nvPr>
            <p:ph type="title"/>
          </p:nvPr>
        </p:nvSpPr>
        <p:spPr/>
        <p:txBody>
          <a:bodyPr/>
          <a:lstStyle/>
          <a:p>
            <a:r>
              <a:rPr lang="zh-CN" altLang="en-US" dirty="0"/>
              <a:t>常量</a:t>
            </a:r>
          </a:p>
        </p:txBody>
      </p:sp>
      <p:sp>
        <p:nvSpPr>
          <p:cNvPr id="3" name="内容占位符 2">
            <a:extLst>
              <a:ext uri="{FF2B5EF4-FFF2-40B4-BE49-F238E27FC236}">
                <a16:creationId xmlns:a16="http://schemas.microsoft.com/office/drawing/2014/main" id="{8453F2CE-B1CE-F173-362D-05824864DFFC}"/>
              </a:ext>
            </a:extLst>
          </p:cNvPr>
          <p:cNvSpPr>
            <a:spLocks noGrp="1"/>
          </p:cNvSpPr>
          <p:nvPr>
            <p:ph idx="1"/>
          </p:nvPr>
        </p:nvSpPr>
        <p:spPr/>
        <p:txBody>
          <a:bodyPr/>
          <a:lstStyle/>
          <a:p>
            <a:r>
              <a:rPr lang="zh-CN" altLang="en-US" dirty="0"/>
              <a:t>整型常量：</a:t>
            </a:r>
            <a:endParaRPr lang="en-US" altLang="zh-CN" dirty="0"/>
          </a:p>
          <a:p>
            <a:r>
              <a:rPr lang="zh-CN" altLang="en-US" dirty="0"/>
              <a:t>实型常量：</a:t>
            </a:r>
            <a:r>
              <a:rPr lang="en-US" altLang="zh-CN" dirty="0"/>
              <a:t>3.14</a:t>
            </a:r>
          </a:p>
          <a:p>
            <a:r>
              <a:rPr lang="zh-CN" altLang="en-US" dirty="0"/>
              <a:t>字符常量：</a:t>
            </a:r>
            <a:endParaRPr lang="en-US" altLang="zh-CN" dirty="0"/>
          </a:p>
          <a:p>
            <a:r>
              <a:rPr lang="en-US" altLang="zh-CN" dirty="0"/>
              <a:t>-</a:t>
            </a:r>
            <a:r>
              <a:rPr lang="zh-CN" altLang="en-US" dirty="0"/>
              <a:t>普通字符：</a:t>
            </a:r>
            <a:r>
              <a:rPr lang="en-US" altLang="zh-CN" dirty="0"/>
              <a:t>’a’</a:t>
            </a:r>
          </a:p>
          <a:p>
            <a:r>
              <a:rPr lang="en-US" altLang="zh-CN" dirty="0"/>
              <a:t>-</a:t>
            </a:r>
            <a:r>
              <a:rPr lang="zh-CN" altLang="en-US" dirty="0"/>
              <a:t>转义字符：</a:t>
            </a:r>
            <a:r>
              <a:rPr lang="en-US" altLang="zh-CN" dirty="0"/>
              <a:t>’\n’,’\t’,’\b’</a:t>
            </a:r>
          </a:p>
          <a:p>
            <a:r>
              <a:rPr lang="zh-CN" altLang="en-US" dirty="0"/>
              <a:t>字符串常量</a:t>
            </a:r>
            <a:endParaRPr lang="en-US" altLang="zh-CN" dirty="0"/>
          </a:p>
          <a:p>
            <a:r>
              <a:rPr lang="zh-CN" altLang="en-US" dirty="0"/>
              <a:t>符号常量：使用前必须先定义</a:t>
            </a:r>
            <a:endParaRPr lang="en-US" altLang="zh-CN" dirty="0"/>
          </a:p>
          <a:p>
            <a:r>
              <a:rPr lang="en-US" altLang="zh-CN" dirty="0"/>
              <a:t>-</a:t>
            </a:r>
            <a:r>
              <a:rPr lang="zh-CN" altLang="en-US" dirty="0"/>
              <a:t>格式：</a:t>
            </a:r>
            <a:r>
              <a:rPr lang="en-US" altLang="zh-CN" dirty="0"/>
              <a:t>#define </a:t>
            </a:r>
            <a:r>
              <a:rPr lang="zh-CN" altLang="en-US" dirty="0"/>
              <a:t>标识符 常量</a:t>
            </a:r>
          </a:p>
        </p:txBody>
      </p:sp>
    </p:spTree>
    <p:extLst>
      <p:ext uri="{BB962C8B-B14F-4D97-AF65-F5344CB8AC3E}">
        <p14:creationId xmlns:p14="http://schemas.microsoft.com/office/powerpoint/2010/main" val="36586653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函数（初级）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4667250"/>
          </a:xfrm>
        </p:spPr>
        <p:txBody>
          <a:bodyPr>
            <a:noAutofit/>
          </a:bodyPr>
          <a:lstStyle/>
          <a:p>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函数定义的语法形式</a:t>
            </a:r>
          </a:p>
          <a:p>
            <a:r>
              <a:rPr lang="zh-CN" altLang="en-US" sz="2000" dirty="0">
                <a:latin typeface="楷体" panose="02010609060101010101" pitchFamily="49" charset="-122"/>
                <a:ea typeface="楷体" panose="02010609060101010101" pitchFamily="49" charset="-122"/>
              </a:rPr>
              <a:t>	数据类型  函数名（形式参数表）</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函数体                </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执行语句</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关于函数的定义有如下说明：</a:t>
            </a:r>
          </a:p>
          <a:p>
            <a:r>
              <a:rPr lang="zh-CN" altLang="en-US" sz="2000" dirty="0">
                <a:latin typeface="楷体" panose="02010609060101010101" pitchFamily="49" charset="-122"/>
                <a:ea typeface="楷体" panose="02010609060101010101" pitchFamily="49" charset="-122"/>
              </a:rPr>
              <a:t>函数的数据类型是函数的返回值类型（若数据类型为 </a:t>
            </a:r>
            <a:r>
              <a:rPr lang="en-US" altLang="zh-CN" sz="2000" dirty="0">
                <a:latin typeface="楷体" panose="02010609060101010101" pitchFamily="49" charset="-122"/>
                <a:ea typeface="楷体" panose="02010609060101010101" pitchFamily="49" charset="-122"/>
              </a:rPr>
              <a:t>void ,</a:t>
            </a:r>
            <a:r>
              <a:rPr lang="zh-CN" altLang="en-US" sz="2000" dirty="0">
                <a:latin typeface="楷体" panose="02010609060101010101" pitchFamily="49" charset="-122"/>
                <a:ea typeface="楷体" panose="02010609060101010101" pitchFamily="49" charset="-122"/>
              </a:rPr>
              <a:t>则无返回值）。</a:t>
            </a:r>
          </a:p>
          <a:p>
            <a:r>
              <a:rPr lang="zh-CN" altLang="en-US" sz="2000" dirty="0">
                <a:latin typeface="楷体" panose="02010609060101010101" pitchFamily="49" charset="-122"/>
                <a:ea typeface="楷体" panose="02010609060101010101" pitchFamily="49" charset="-122"/>
              </a:rPr>
              <a:t>函数名是标识符，一个程序中除了主函数名必须为</a:t>
            </a:r>
            <a:r>
              <a:rPr lang="en-US" altLang="zh-CN" sz="2000" dirty="0">
                <a:latin typeface="楷体" panose="02010609060101010101" pitchFamily="49" charset="-122"/>
                <a:ea typeface="楷体" panose="02010609060101010101" pitchFamily="49" charset="-122"/>
              </a:rPr>
              <a:t>main</a:t>
            </a:r>
            <a:r>
              <a:rPr lang="zh-CN" altLang="en-US" sz="2000" dirty="0">
                <a:latin typeface="楷体" panose="02010609060101010101" pitchFamily="49" charset="-122"/>
                <a:ea typeface="楷体" panose="02010609060101010101" pitchFamily="49" charset="-122"/>
              </a:rPr>
              <a:t>外，其余函数的名字按照标识符的取名规则可以任意选取，最好取有助于记忆的名字。</a:t>
            </a:r>
          </a:p>
          <a:p>
            <a:r>
              <a:rPr lang="zh-CN" altLang="en-US" sz="2000" dirty="0">
                <a:latin typeface="楷体" panose="02010609060101010101" pitchFamily="49" charset="-122"/>
                <a:ea typeface="楷体" panose="02010609060101010101" pitchFamily="49" charset="-122"/>
              </a:rPr>
              <a:t>形式参数（简称形参）表可以是空的（即无参函数）；也可以有多个形参，形参间用逗号隔开，不管有无参数，函数名后的圆括号都必须有。形参必须有类型说明，形参可以是变量名、数组名或指针名，它的作用是实现主调函数与被调函数之间的关系。</a:t>
            </a:r>
          </a:p>
          <a:p>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75408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函数（初级）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4667250"/>
          </a:xfrm>
        </p:spPr>
        <p:txBody>
          <a:bodyPr>
            <a:noAutofit/>
          </a:bodyPr>
          <a:lstStyle/>
          <a:p>
            <a:r>
              <a:rPr lang="zh-CN" altLang="en-US" sz="2000" dirty="0">
                <a:latin typeface="楷体" panose="02010609060101010101" pitchFamily="49" charset="-122"/>
                <a:ea typeface="楷体" panose="02010609060101010101" pitchFamily="49" charset="-122"/>
              </a:rPr>
              <a:t>	</a:t>
            </a:r>
          </a:p>
          <a:p>
            <a:r>
              <a:rPr lang="zh-CN" altLang="en-US" sz="2000" dirty="0">
                <a:latin typeface="楷体" panose="02010609060101010101" pitchFamily="49" charset="-122"/>
                <a:ea typeface="楷体" panose="02010609060101010101" pitchFamily="49" charset="-122"/>
              </a:rPr>
              <a:t>函数中最外层一对花括号“</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括起来的若干个说明语句和执行语句组成了一个函数的函数体。由函数体内的语句决定该函数功能。函数体实际上是一个复合语句，它可以没有任何类型说明，而只有语句，也可以两者都没有，即空函数。</a:t>
            </a:r>
          </a:p>
          <a:p>
            <a:r>
              <a:rPr lang="zh-CN" altLang="en-US" sz="2000" dirty="0">
                <a:latin typeface="楷体" panose="02010609060101010101" pitchFamily="49" charset="-122"/>
                <a:ea typeface="楷体" panose="02010609060101010101" pitchFamily="49" charset="-122"/>
              </a:rPr>
              <a:t>函数不允许嵌套定义。在一个函数内定义另一个函数是非法的。但是允许嵌套使用。</a:t>
            </a:r>
          </a:p>
          <a:p>
            <a:r>
              <a:rPr lang="zh-CN" altLang="en-US" sz="2000" dirty="0">
                <a:latin typeface="楷体" panose="02010609060101010101" pitchFamily="49" charset="-122"/>
                <a:ea typeface="楷体" panose="02010609060101010101" pitchFamily="49" charset="-122"/>
              </a:rPr>
              <a:t>函数在没有被调用的时候是静止的，此时的形参只是一个符号，它标志着在形参出现的位置应该有一个什么类型的数据。函数在被调用时才执行，也就是在被调用时才由主调函数将实际参数（简称实参）值赋予形参。这与数学中的函数概念相似，如数学函数：</a:t>
            </a: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f(x)= x 2+x+1</a:t>
            </a: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这样的函数只有当自变量被赋值以后，才能计算出函数的值。</a:t>
            </a:r>
          </a:p>
        </p:txBody>
      </p:sp>
    </p:spTree>
    <p:extLst>
      <p:ext uri="{BB962C8B-B14F-4D97-AF65-F5344CB8AC3E}">
        <p14:creationId xmlns:p14="http://schemas.microsoft.com/office/powerpoint/2010/main" val="833585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fontScale="25000" lnSpcReduction="20000"/>
          </a:bodyPr>
          <a:lstStyle/>
          <a:p>
            <a:r>
              <a:rPr lang="zh-CN" altLang="en-US" dirty="0"/>
              <a:t>参数和指针</a:t>
            </a:r>
            <a:endParaRPr lang="en-US" altLang="zh-CN" dirty="0"/>
          </a:p>
          <a:p>
            <a:r>
              <a:rPr lang="zh-CN" altLang="en-US" dirty="0"/>
              <a:t>参数和返回值</a:t>
            </a:r>
            <a:endParaRPr lang="en-US" altLang="zh-CN" dirty="0"/>
          </a:p>
          <a:p>
            <a:r>
              <a:rPr lang="zh-CN" altLang="en-US" dirty="0"/>
              <a:t>形参和实参</a:t>
            </a:r>
            <a:endParaRPr lang="en-US" altLang="zh-CN" dirty="0"/>
          </a:p>
          <a:p>
            <a:r>
              <a:rPr lang="zh-CN" altLang="en-US" dirty="0"/>
              <a:t>传值和传地址</a:t>
            </a:r>
          </a:p>
        </p:txBody>
      </p:sp>
      <p:pic>
        <p:nvPicPr>
          <p:cNvPr id="6" name="图片 5">
            <a:extLst>
              <a:ext uri="{FF2B5EF4-FFF2-40B4-BE49-F238E27FC236}">
                <a16:creationId xmlns:a16="http://schemas.microsoft.com/office/drawing/2014/main" id="{FD3D8F9A-B175-F9E9-6D6B-84CE73F757D3}"/>
              </a:ext>
            </a:extLst>
          </p:cNvPr>
          <p:cNvPicPr>
            <a:picLocks noChangeAspect="1"/>
          </p:cNvPicPr>
          <p:nvPr/>
        </p:nvPicPr>
        <p:blipFill>
          <a:blip r:embed="rId2"/>
          <a:stretch>
            <a:fillRect/>
          </a:stretch>
        </p:blipFill>
        <p:spPr>
          <a:xfrm>
            <a:off x="1054752" y="3228612"/>
            <a:ext cx="4568103" cy="2724098"/>
          </a:xfrm>
          <a:prstGeom prst="rect">
            <a:avLst/>
          </a:prstGeom>
        </p:spPr>
      </p:pic>
      <p:pic>
        <p:nvPicPr>
          <p:cNvPr id="9" name="图片 8">
            <a:extLst>
              <a:ext uri="{FF2B5EF4-FFF2-40B4-BE49-F238E27FC236}">
                <a16:creationId xmlns:a16="http://schemas.microsoft.com/office/drawing/2014/main" id="{38911980-B1CE-A670-8189-8384E3F2AD1C}"/>
              </a:ext>
            </a:extLst>
          </p:cNvPr>
          <p:cNvPicPr>
            <a:picLocks noChangeAspect="1"/>
          </p:cNvPicPr>
          <p:nvPr/>
        </p:nvPicPr>
        <p:blipFill>
          <a:blip r:embed="rId3"/>
          <a:stretch>
            <a:fillRect/>
          </a:stretch>
        </p:blipFill>
        <p:spPr>
          <a:xfrm>
            <a:off x="6369398" y="3064785"/>
            <a:ext cx="3234628" cy="2887925"/>
          </a:xfrm>
          <a:prstGeom prst="rect">
            <a:avLst/>
          </a:prstGeom>
        </p:spPr>
      </p:pic>
    </p:spTree>
    <p:extLst>
      <p:ext uri="{BB962C8B-B14F-4D97-AF65-F5344CB8AC3E}">
        <p14:creationId xmlns:p14="http://schemas.microsoft.com/office/powerpoint/2010/main" val="23668603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函数形式（初级）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5243548"/>
          </a:xfrm>
        </p:spPr>
        <p:txBody>
          <a:bodyPr>
            <a:noAutofit/>
          </a:bodyPr>
          <a:lstStyle/>
          <a:p>
            <a:r>
              <a:rPr lang="zh-CN" altLang="en-US" sz="2000" dirty="0">
                <a:latin typeface="楷体" panose="02010609060101010101" pitchFamily="49" charset="-122"/>
                <a:ea typeface="楷体" panose="02010609060101010101" pitchFamily="49" charset="-122"/>
              </a:rPr>
              <a:t>函数的形式从结构上说可以分为三种：无参函数、有参函数和空函数。它们的定义形式都相同。</a:t>
            </a:r>
          </a:p>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）无参函数</a:t>
            </a:r>
          </a:p>
          <a:p>
            <a:r>
              <a:rPr lang="zh-CN" altLang="en-US" sz="2000" dirty="0">
                <a:latin typeface="楷体" panose="02010609060101010101" pitchFamily="49" charset="-122"/>
                <a:ea typeface="楷体" panose="02010609060101010101" pitchFamily="49" charset="-122"/>
              </a:rPr>
              <a:t>无参函数顾名思义即为没有参数传递的函数，无参函数一般不需要带回函数值，所以函数类型说明为</a:t>
            </a:r>
            <a:r>
              <a:rPr lang="en-US" altLang="zh-CN" sz="2000" dirty="0">
                <a:latin typeface="楷体" panose="02010609060101010101" pitchFamily="49" charset="-122"/>
                <a:ea typeface="楷体" panose="02010609060101010101" pitchFamily="49" charset="-122"/>
              </a:rPr>
              <a:t>void</a:t>
            </a:r>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）有参函数</a:t>
            </a:r>
          </a:p>
          <a:p>
            <a:r>
              <a:rPr lang="zh-CN" altLang="en-US" sz="2000" dirty="0">
                <a:latin typeface="楷体" panose="02010609060101010101" pitchFamily="49" charset="-122"/>
                <a:ea typeface="楷体" panose="02010609060101010101" pitchFamily="49" charset="-122"/>
              </a:rPr>
              <a:t>有参函数即有参数传递的函数，一般需要带回函数值。例如</a:t>
            </a:r>
          </a:p>
          <a:p>
            <a:r>
              <a:rPr lang="en-US" altLang="zh-CN" sz="2000" dirty="0">
                <a:latin typeface="楷体" panose="02010609060101010101" pitchFamily="49" charset="-122"/>
                <a:ea typeface="楷体" panose="02010609060101010101" pitchFamily="49" charset="-122"/>
              </a:rPr>
              <a:t>int max(int </a:t>
            </a:r>
            <a:r>
              <a:rPr lang="en-US" altLang="zh-CN" sz="2000" dirty="0" err="1">
                <a:latin typeface="楷体" panose="02010609060101010101" pitchFamily="49" charset="-122"/>
                <a:ea typeface="楷体" panose="02010609060101010101" pitchFamily="49" charset="-122"/>
              </a:rPr>
              <a:t>x,int</a:t>
            </a:r>
            <a:r>
              <a:rPr lang="en-US" altLang="zh-CN" sz="2000" dirty="0">
                <a:latin typeface="楷体" panose="02010609060101010101" pitchFamily="49" charset="-122"/>
                <a:ea typeface="楷体" panose="02010609060101010101" pitchFamily="49" charset="-122"/>
              </a:rPr>
              <a:t> y)</a:t>
            </a:r>
            <a:r>
              <a:rPr lang="zh-CN" altLang="en-US" sz="2000" dirty="0">
                <a:latin typeface="楷体" panose="02010609060101010101" pitchFamily="49" charset="-122"/>
                <a:ea typeface="楷体" panose="02010609060101010101" pitchFamily="49" charset="-122"/>
              </a:rPr>
              <a:t>函数。</a:t>
            </a:r>
          </a:p>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）空函数</a:t>
            </a:r>
          </a:p>
          <a:p>
            <a:r>
              <a:rPr lang="zh-CN" altLang="en-US" sz="2000" dirty="0">
                <a:latin typeface="楷体" panose="02010609060101010101" pitchFamily="49" charset="-122"/>
                <a:ea typeface="楷体" panose="02010609060101010101" pitchFamily="49" charset="-122"/>
              </a:rPr>
              <a:t>空函数即函数体只有一对花括号，花括号内没有任何语句的函数。</a:t>
            </a:r>
          </a:p>
          <a:p>
            <a:r>
              <a:rPr lang="zh-CN" altLang="en-US" sz="2000" dirty="0">
                <a:latin typeface="楷体" panose="02010609060101010101" pitchFamily="49" charset="-122"/>
                <a:ea typeface="楷体" panose="02010609060101010101" pitchFamily="49" charset="-122"/>
              </a:rPr>
              <a:t>例如，</a:t>
            </a:r>
          </a:p>
          <a:p>
            <a:r>
              <a:rPr lang="zh-CN" altLang="en-US" sz="2000" dirty="0">
                <a:latin typeface="楷体" panose="02010609060101010101" pitchFamily="49" charset="-122"/>
                <a:ea typeface="楷体" panose="02010609060101010101" pitchFamily="49" charset="-122"/>
              </a:rPr>
              <a:t>函数名（）</a:t>
            </a:r>
            <a:r>
              <a:rPr lang="en-US" altLang="zh-CN" sz="2000" dirty="0">
                <a:latin typeface="楷体" panose="02010609060101010101" pitchFamily="49" charset="-122"/>
                <a:ea typeface="楷体" panose="02010609060101010101" pitchFamily="49" charset="-122"/>
              </a:rPr>
              <a:t>{   }</a:t>
            </a:r>
          </a:p>
          <a:p>
            <a:r>
              <a:rPr lang="zh-CN" altLang="en-US" sz="2000" dirty="0">
                <a:latin typeface="楷体" panose="02010609060101010101" pitchFamily="49" charset="-122"/>
                <a:ea typeface="楷体" panose="02010609060101010101" pitchFamily="49" charset="-122"/>
              </a:rPr>
              <a:t>空函数不完成什么工作，只占据一个位置。在大型程序设计中，空函数用于扩充函数功能。</a:t>
            </a:r>
          </a:p>
          <a:p>
            <a:endParaRPr lang="zh-CN" altLang="en-US"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941119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函数声明和调用（初级）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4667250"/>
          </a:xfrm>
        </p:spPr>
        <p:txBody>
          <a:bodyPr>
            <a:noAutofit/>
          </a:bodyPr>
          <a:lstStyle/>
          <a:p>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．函数的声明</a:t>
            </a:r>
          </a:p>
          <a:p>
            <a:r>
              <a:rPr lang="zh-CN" altLang="en-US" sz="2000" dirty="0">
                <a:latin typeface="楷体" panose="02010609060101010101" pitchFamily="49" charset="-122"/>
                <a:ea typeface="楷体" panose="02010609060101010101" pitchFamily="49" charset="-122"/>
              </a:rPr>
              <a:t>	    调用函数之前先要声明函数原型。在主调函数中，或所有函数定义之前，按如下形式声明：</a:t>
            </a:r>
          </a:p>
          <a:p>
            <a:r>
              <a:rPr lang="zh-CN" altLang="en-US" sz="2000" dirty="0">
                <a:latin typeface="楷体" panose="02010609060101010101" pitchFamily="49" charset="-122"/>
                <a:ea typeface="楷体" panose="02010609060101010101" pitchFamily="49" charset="-122"/>
              </a:rPr>
              <a:t>类型说明符  被调函数名（含类型说明的形参表）；</a:t>
            </a:r>
          </a:p>
          <a:p>
            <a:r>
              <a:rPr lang="zh-CN" altLang="en-US" sz="2000" dirty="0">
                <a:latin typeface="楷体" panose="02010609060101010101" pitchFamily="49" charset="-122"/>
                <a:ea typeface="楷体" panose="02010609060101010101" pitchFamily="49" charset="-122"/>
              </a:rPr>
              <a:t>	    如果是在所有函数定义之前声明了函数原型，那么该函数原型在本程序文件中任何地方都有效，也就是说在本程序文件中任何地方都可以依照该原型调用相应的函数。如果是在某个主调函数内部声明了被调用函数原型，那么该原型就只能在这个函数内部有效。</a:t>
            </a:r>
          </a:p>
          <a:p>
            <a:r>
              <a:rPr lang="zh-CN" altLang="en-US" sz="2000" dirty="0">
                <a:latin typeface="楷体" panose="02010609060101010101" pitchFamily="49" charset="-122"/>
                <a:ea typeface="楷体" panose="02010609060101010101" pitchFamily="49" charset="-122"/>
              </a:rPr>
              <a:t>	    下面对</a:t>
            </a:r>
            <a:r>
              <a:rPr lang="en-US" altLang="zh-CN" sz="2000" dirty="0" err="1">
                <a:latin typeface="楷体" panose="02010609060101010101" pitchFamily="49" charset="-122"/>
                <a:ea typeface="楷体" panose="02010609060101010101" pitchFamily="49" charset="-122"/>
              </a:rPr>
              <a:t>js</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函数原型声明是合法的。</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int </a:t>
            </a:r>
            <a:r>
              <a:rPr lang="en-US" altLang="zh-CN" sz="2000" dirty="0" err="1">
                <a:latin typeface="楷体" panose="02010609060101010101" pitchFamily="49" charset="-122"/>
                <a:ea typeface="楷体" panose="02010609060101010101" pitchFamily="49" charset="-122"/>
              </a:rPr>
              <a:t>js</a:t>
            </a:r>
            <a:r>
              <a:rPr lang="en-US" altLang="zh-CN" sz="2000" dirty="0">
                <a:latin typeface="楷体" panose="02010609060101010101" pitchFamily="49" charset="-122"/>
                <a:ea typeface="楷体" panose="02010609060101010101" pitchFamily="49" charset="-122"/>
              </a:rPr>
              <a:t>(int n);</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也可以：</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int </a:t>
            </a:r>
            <a:r>
              <a:rPr lang="en-US" altLang="zh-CN" sz="2000" dirty="0" err="1">
                <a:latin typeface="楷体" panose="02010609060101010101" pitchFamily="49" charset="-122"/>
                <a:ea typeface="楷体" panose="02010609060101010101" pitchFamily="49" charset="-122"/>
              </a:rPr>
              <a:t>js</a:t>
            </a:r>
            <a:r>
              <a:rPr lang="en-US" altLang="zh-CN" sz="2000" dirty="0">
                <a:latin typeface="楷体" panose="02010609060101010101" pitchFamily="49" charset="-122"/>
                <a:ea typeface="楷体" panose="02010609060101010101" pitchFamily="49" charset="-122"/>
              </a:rPr>
              <a:t>(int);</a:t>
            </a:r>
          </a:p>
          <a:p>
            <a:r>
              <a:rPr lang="zh-CN" altLang="en-US" sz="2000" dirty="0">
                <a:latin typeface="楷体" panose="02010609060101010101" pitchFamily="49" charset="-122"/>
                <a:ea typeface="楷体" panose="02010609060101010101" pitchFamily="49" charset="-122"/>
              </a:rPr>
              <a:t>可以看到函数原型声明与函数定义时的第一行类似，只多了一个分号，成为了一个声明语句而已。</a:t>
            </a:r>
          </a:p>
        </p:txBody>
      </p:sp>
    </p:spTree>
    <p:extLst>
      <p:ext uri="{BB962C8B-B14F-4D97-AF65-F5344CB8AC3E}">
        <p14:creationId xmlns:p14="http://schemas.microsoft.com/office/powerpoint/2010/main" val="25831229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函数声明和调用（初级）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4667250"/>
          </a:xfrm>
        </p:spPr>
        <p:txBody>
          <a:bodyPr>
            <a:noAutofit/>
          </a:bodyPr>
          <a:lstStyle/>
          <a:p>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．函数的调用</a:t>
            </a:r>
          </a:p>
          <a:p>
            <a:r>
              <a:rPr lang="zh-CN" altLang="en-US" sz="2000" dirty="0">
                <a:latin typeface="楷体" panose="02010609060101010101" pitchFamily="49" charset="-122"/>
                <a:ea typeface="楷体" panose="02010609060101010101" pitchFamily="49" charset="-122"/>
              </a:rPr>
              <a:t>		声明了函数原型之后，便可以按如下形式调用函数：</a:t>
            </a:r>
          </a:p>
          <a:p>
            <a:r>
              <a:rPr lang="zh-CN" altLang="en-US" sz="2000" dirty="0">
                <a:latin typeface="楷体" panose="02010609060101010101" pitchFamily="49" charset="-122"/>
                <a:ea typeface="楷体" panose="02010609060101010101" pitchFamily="49" charset="-122"/>
              </a:rPr>
              <a:t>函数名（实参列表） </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例题中语句</a:t>
            </a:r>
            <a:r>
              <a:rPr lang="en-US" altLang="zh-CN" sz="2000" dirty="0">
                <a:latin typeface="楷体" panose="02010609060101010101" pitchFamily="49" charset="-122"/>
                <a:ea typeface="楷体" panose="02010609060101010101" pitchFamily="49" charset="-122"/>
              </a:rPr>
              <a:t>sum+=</a:t>
            </a:r>
            <a:r>
              <a:rPr lang="en-US" altLang="zh-CN" sz="2000" dirty="0" err="1">
                <a:latin typeface="楷体" panose="02010609060101010101" pitchFamily="49" charset="-122"/>
                <a:ea typeface="楷体" panose="02010609060101010101" pitchFamily="49" charset="-122"/>
              </a:rPr>
              <a:t>js</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实参列表中应给出与函数原型形参个数相同、类型相符的实参。在主调函数中的参数称为实参，实参一般应具有确定的值。实参可以是常量、表达式，也可以是已有确定值的变量，数组或指针名。函数调用可以作为一条语句，这时函数可以没有返回值。函数调用也可以出现在表达式中，这时就必须有一个明确的返回值。</a:t>
            </a:r>
          </a:p>
        </p:txBody>
      </p:sp>
    </p:spTree>
    <p:extLst>
      <p:ext uri="{BB962C8B-B14F-4D97-AF65-F5344CB8AC3E}">
        <p14:creationId xmlns:p14="http://schemas.microsoft.com/office/powerpoint/2010/main" val="19204822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函数声明和调用（初级）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4667250"/>
          </a:xfrm>
        </p:spPr>
        <p:txBody>
          <a:bodyPr>
            <a:noAutofit/>
          </a:bodyPr>
          <a:lstStyle/>
          <a:p>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．函数的返回值</a:t>
            </a:r>
          </a:p>
          <a:p>
            <a:r>
              <a:rPr lang="zh-CN" altLang="en-US" sz="2000" dirty="0">
                <a:latin typeface="楷体" panose="02010609060101010101" pitchFamily="49" charset="-122"/>
                <a:ea typeface="楷体" panose="02010609060101010101" pitchFamily="49" charset="-122"/>
              </a:rPr>
              <a:t>	    在组成函数体的各类语句中，值得注意的是返回语句</a:t>
            </a:r>
            <a:r>
              <a:rPr lang="en-US" altLang="zh-CN" sz="2000" dirty="0">
                <a:latin typeface="楷体" panose="02010609060101010101" pitchFamily="49" charset="-122"/>
                <a:ea typeface="楷体" panose="02010609060101010101" pitchFamily="49" charset="-122"/>
              </a:rPr>
              <a:t>return</a:t>
            </a:r>
            <a:r>
              <a:rPr lang="zh-CN" altLang="en-US" sz="2000" dirty="0">
                <a:latin typeface="楷体" panose="02010609060101010101" pitchFamily="49" charset="-122"/>
                <a:ea typeface="楷体" panose="02010609060101010101" pitchFamily="49" charset="-122"/>
              </a:rPr>
              <a:t>。它的一般形式是：</a:t>
            </a:r>
          </a:p>
          <a:p>
            <a:r>
              <a:rPr lang="en-US" altLang="zh-CN" sz="2000" dirty="0">
                <a:latin typeface="楷体" panose="02010609060101010101" pitchFamily="49" charset="-122"/>
                <a:ea typeface="楷体" panose="02010609060101010101" pitchFamily="49" charset="-122"/>
              </a:rPr>
              <a:t>return</a:t>
            </a:r>
            <a:r>
              <a:rPr lang="zh-CN" altLang="en-US" sz="2000" dirty="0">
                <a:latin typeface="楷体" panose="02010609060101010101" pitchFamily="49" charset="-122"/>
                <a:ea typeface="楷体" panose="02010609060101010101" pitchFamily="49" charset="-122"/>
              </a:rPr>
              <a:t>（表达式）；</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例题中语句</a:t>
            </a:r>
            <a:r>
              <a:rPr lang="en-US" altLang="zh-CN" sz="2000" dirty="0">
                <a:latin typeface="楷体" panose="02010609060101010101" pitchFamily="49" charset="-122"/>
                <a:ea typeface="楷体" panose="02010609060101010101" pitchFamily="49" charset="-122"/>
              </a:rPr>
              <a:t>return s;</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其功能是把程序流程从被调函数转向主调函数并把表达式的值带回主调函数，实现函数的返回。所以，在圆括号表达式的值实际上就是该函数的返回值。其返回值的类型即为它所在函数的函数类型。当一个函数没有返回值时，函数中可以没有</a:t>
            </a:r>
            <a:r>
              <a:rPr lang="en-US" altLang="zh-CN" sz="2000" dirty="0">
                <a:latin typeface="楷体" panose="02010609060101010101" pitchFamily="49" charset="-122"/>
                <a:ea typeface="楷体" panose="02010609060101010101" pitchFamily="49" charset="-122"/>
              </a:rPr>
              <a:t>return</a:t>
            </a:r>
            <a:r>
              <a:rPr lang="zh-CN" altLang="en-US" sz="2000" dirty="0">
                <a:latin typeface="楷体" panose="02010609060101010101" pitchFamily="49" charset="-122"/>
                <a:ea typeface="楷体" panose="02010609060101010101" pitchFamily="49" charset="-122"/>
              </a:rPr>
              <a:t>语句，直接利用函数体的右花括号“</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，作为没有返回值的函数的返回。也可以有</a:t>
            </a:r>
            <a:r>
              <a:rPr lang="en-US" altLang="zh-CN" sz="2000" dirty="0">
                <a:latin typeface="楷体" panose="02010609060101010101" pitchFamily="49" charset="-122"/>
                <a:ea typeface="楷体" panose="02010609060101010101" pitchFamily="49" charset="-122"/>
              </a:rPr>
              <a:t>return</a:t>
            </a:r>
            <a:r>
              <a:rPr lang="zh-CN" altLang="en-US" sz="2000" dirty="0">
                <a:latin typeface="楷体" panose="02010609060101010101" pitchFamily="49" charset="-122"/>
                <a:ea typeface="楷体" panose="02010609060101010101" pitchFamily="49" charset="-122"/>
              </a:rPr>
              <a:t>语句，但</a:t>
            </a:r>
            <a:r>
              <a:rPr lang="en-US" altLang="zh-CN" sz="2000" dirty="0">
                <a:latin typeface="楷体" panose="02010609060101010101" pitchFamily="49" charset="-122"/>
                <a:ea typeface="楷体" panose="02010609060101010101" pitchFamily="49" charset="-122"/>
              </a:rPr>
              <a:t>return</a:t>
            </a:r>
            <a:r>
              <a:rPr lang="zh-CN" altLang="en-US" sz="2000" dirty="0">
                <a:latin typeface="楷体" panose="02010609060101010101" pitchFamily="49" charset="-122"/>
                <a:ea typeface="楷体" panose="02010609060101010101" pitchFamily="49" charset="-122"/>
              </a:rPr>
              <a:t>后没有表达式。返回语句的另一种形式是：</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return</a:t>
            </a:r>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	这时函数没有返回值，而只把流程转向主调函数。</a:t>
            </a:r>
          </a:p>
        </p:txBody>
      </p:sp>
    </p:spTree>
    <p:extLst>
      <p:ext uri="{BB962C8B-B14F-4D97-AF65-F5344CB8AC3E}">
        <p14:creationId xmlns:p14="http://schemas.microsoft.com/office/powerpoint/2010/main" val="36392582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r>
              <a:rPr lang="zh-CN" altLang="en-US" dirty="0"/>
              <a:t>指针函数和函数指针</a:t>
            </a:r>
            <a:endParaRPr lang="en-US" altLang="zh-CN" dirty="0"/>
          </a:p>
        </p:txBody>
      </p:sp>
    </p:spTree>
    <p:extLst>
      <p:ext uri="{BB962C8B-B14F-4D97-AF65-F5344CB8AC3E}">
        <p14:creationId xmlns:p14="http://schemas.microsoft.com/office/powerpoint/2010/main" val="42483738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函数调用（初级）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4667250"/>
          </a:xfrm>
        </p:spPr>
        <p:txBody>
          <a:bodyPr>
            <a:noAutofit/>
          </a:bodyPr>
          <a:lstStyle/>
          <a:p>
            <a:r>
              <a:rPr lang="zh-CN" altLang="en-US" sz="2000" dirty="0">
                <a:latin typeface="楷体" panose="02010609060101010101" pitchFamily="49" charset="-122"/>
                <a:ea typeface="楷体" panose="02010609060101010101" pitchFamily="49" charset="-122"/>
              </a:rPr>
              <a:t> 函数传值调用的特点是将调用函数的实参表中的实参值依次对应地传递给被调用函数的形参表中的形参。要求函数的实参与形参个数相等，并且类型相同。函数的调用过程实际上是对栈空的操作过程，因为调用函数是使用栈空间来保存信息的。函数在返回时，如果有返回值，则将它保存在临时变量中。然后恢复主调函数的运行状态，释放被调用函数的栈空间，按其返回地址返回到调用函数。</a:t>
            </a: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    在</a:t>
            </a:r>
            <a:r>
              <a:rPr lang="en-US" altLang="zh-CN" sz="2000" dirty="0">
                <a:latin typeface="楷体" panose="02010609060101010101" pitchFamily="49" charset="-122"/>
                <a:ea typeface="楷体" panose="02010609060101010101" pitchFamily="49" charset="-122"/>
              </a:rPr>
              <a:t>C++</a:t>
            </a:r>
            <a:r>
              <a:rPr lang="zh-CN" altLang="en-US" sz="2000" dirty="0">
                <a:latin typeface="楷体" panose="02010609060101010101" pitchFamily="49" charset="-122"/>
                <a:ea typeface="楷体" panose="02010609060101010101" pitchFamily="49" charset="-122"/>
              </a:rPr>
              <a:t>语言中，函数调用方式分传值调用和传址调用。</a:t>
            </a:r>
          </a:p>
        </p:txBody>
      </p:sp>
    </p:spTree>
    <p:extLst>
      <p:ext uri="{BB962C8B-B14F-4D97-AF65-F5344CB8AC3E}">
        <p14:creationId xmlns:p14="http://schemas.microsoft.com/office/powerpoint/2010/main" val="2355645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a:xfrm>
            <a:off x="838200" y="57592"/>
            <a:ext cx="10515600" cy="536974"/>
          </a:xfrm>
        </p:spPr>
        <p:txBody>
          <a:bodyPr>
            <a:normAutofit/>
          </a:bodyPr>
          <a:lstStyle/>
          <a:p>
            <a:r>
              <a:rPr lang="zh-CN" altLang="en-US" sz="2000" dirty="0">
                <a:latin typeface="楷体" panose="02010609060101010101" pitchFamily="49" charset="-122"/>
                <a:ea typeface="楷体" panose="02010609060101010101" pitchFamily="49" charset="-122"/>
              </a:rPr>
              <a:t>函数调用（初级）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95606" y="594566"/>
            <a:ext cx="10515600" cy="7360304"/>
          </a:xfrm>
        </p:spPr>
        <p:txBody>
          <a:bodyPr>
            <a:noAutofit/>
          </a:bodyPr>
          <a:lstStyle/>
          <a:p>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、传址调用</a:t>
            </a:r>
          </a:p>
          <a:p>
            <a:r>
              <a:rPr lang="zh-CN" altLang="en-US" sz="2000" dirty="0">
                <a:latin typeface="楷体" panose="02010609060101010101" pitchFamily="49" charset="-122"/>
                <a:ea typeface="楷体" panose="02010609060101010101" pitchFamily="49" charset="-122"/>
              </a:rPr>
              <a:t>    这种调用方式是将实参变量的地址值传递给形参，这时形参实是指针，即让形参的指针指向实参地址，这里不再是将实参拷贝一个副本给形参，而是让形参直接指向实参，这就提供了一种可以改变实参变量的值的方法。现在用传址调用来实现</a:t>
            </a:r>
            <a:r>
              <a:rPr lang="en-US" altLang="zh-CN" sz="2000" dirty="0">
                <a:latin typeface="楷体" panose="02010609060101010101" pitchFamily="49" charset="-122"/>
                <a:ea typeface="楷体" panose="02010609060101010101" pitchFamily="49" charset="-122"/>
              </a:rPr>
              <a:t>swap</a:t>
            </a:r>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#include&lt;iostream&gt;</a:t>
            </a:r>
          </a:p>
          <a:p>
            <a:r>
              <a:rPr lang="en-US" altLang="zh-CN" sz="2000" dirty="0">
                <a:latin typeface="楷体" panose="02010609060101010101" pitchFamily="49" charset="-122"/>
                <a:ea typeface="楷体" panose="02010609060101010101" pitchFamily="49" charset="-122"/>
              </a:rPr>
              <a:t>   using namespace std;</a:t>
            </a:r>
          </a:p>
          <a:p>
            <a:r>
              <a:rPr lang="en-US" altLang="zh-CN" sz="2000" dirty="0">
                <a:latin typeface="楷体" panose="02010609060101010101" pitchFamily="49" charset="-122"/>
                <a:ea typeface="楷体" panose="02010609060101010101" pitchFamily="49" charset="-122"/>
              </a:rPr>
              <a:t>   void swap(int &amp;</a:t>
            </a:r>
            <a:r>
              <a:rPr lang="en-US" altLang="zh-CN" sz="2000" dirty="0" err="1">
                <a:latin typeface="楷体" panose="02010609060101010101" pitchFamily="49" charset="-122"/>
                <a:ea typeface="楷体" panose="02010609060101010101" pitchFamily="49" charset="-122"/>
              </a:rPr>
              <a:t>a,int</a:t>
            </a:r>
            <a:r>
              <a:rPr lang="en-US" altLang="zh-CN" sz="2000" dirty="0">
                <a:latin typeface="楷体" panose="02010609060101010101" pitchFamily="49" charset="-122"/>
                <a:ea typeface="楷体" panose="02010609060101010101" pitchFamily="49" charset="-122"/>
              </a:rPr>
              <a:t> &amp;b)                    //</a:t>
            </a:r>
            <a:r>
              <a:rPr lang="zh-CN" altLang="en-US" sz="2000" dirty="0">
                <a:latin typeface="楷体" panose="02010609060101010101" pitchFamily="49" charset="-122"/>
                <a:ea typeface="楷体" panose="02010609060101010101" pitchFamily="49" charset="-122"/>
              </a:rPr>
              <a:t>定义</a:t>
            </a:r>
            <a:r>
              <a:rPr lang="en-US" altLang="zh-CN" sz="2000" dirty="0">
                <a:latin typeface="楷体" panose="02010609060101010101" pitchFamily="49" charset="-122"/>
                <a:ea typeface="楷体" panose="02010609060101010101" pitchFamily="49" charset="-122"/>
              </a:rPr>
              <a:t>swap()</a:t>
            </a:r>
            <a:r>
              <a:rPr lang="zh-CN" altLang="en-US" sz="2000" dirty="0">
                <a:latin typeface="楷体" panose="02010609060101010101" pitchFamily="49" charset="-122"/>
                <a:ea typeface="楷体" panose="02010609060101010101" pitchFamily="49" charset="-122"/>
              </a:rPr>
              <a:t>函数，形参是传址调用</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int </a:t>
            </a:r>
            <a:r>
              <a:rPr lang="en-US" altLang="zh-CN" sz="2000" dirty="0" err="1">
                <a:latin typeface="楷体" panose="02010609060101010101" pitchFamily="49" charset="-122"/>
                <a:ea typeface="楷体" panose="02010609060101010101" pitchFamily="49" charset="-122"/>
              </a:rPr>
              <a:t>tmp</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a;a</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b;b</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tmp</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p>
          <a:p>
            <a:r>
              <a:rPr lang="en-US" altLang="zh-CN" sz="2000" dirty="0">
                <a:latin typeface="楷体" panose="02010609060101010101" pitchFamily="49" charset="-122"/>
                <a:ea typeface="楷体" panose="02010609060101010101" pitchFamily="49" charset="-122"/>
              </a:rPr>
              <a:t>  int main()</a:t>
            </a:r>
          </a:p>
          <a:p>
            <a:r>
              <a:rPr lang="en-US" altLang="zh-CN" sz="2000" dirty="0">
                <a:latin typeface="楷体" panose="02010609060101010101" pitchFamily="49" charset="-122"/>
                <a:ea typeface="楷体" panose="02010609060101010101" pitchFamily="49" charset="-122"/>
              </a:rPr>
              <a:t>  {</a:t>
            </a:r>
          </a:p>
          <a:p>
            <a:r>
              <a:rPr lang="en-US" altLang="zh-CN" sz="2000" dirty="0">
                <a:latin typeface="楷体" panose="02010609060101010101" pitchFamily="49" charset="-122"/>
                <a:ea typeface="楷体" panose="02010609060101010101" pitchFamily="49" charset="-122"/>
              </a:rPr>
              <a:t>      int c=1,d=2;</a:t>
            </a:r>
          </a:p>
          <a:p>
            <a:r>
              <a:rPr lang="en-US" altLang="zh-CN" sz="2000" dirty="0">
                <a:latin typeface="楷体" panose="02010609060101010101" pitchFamily="49" charset="-122"/>
                <a:ea typeface="楷体" panose="02010609060101010101" pitchFamily="49" charset="-122"/>
              </a:rPr>
              <a:t>      swap(</a:t>
            </a:r>
            <a:r>
              <a:rPr lang="en-US" altLang="zh-CN" sz="2000" dirty="0" err="1">
                <a:latin typeface="楷体" panose="02010609060101010101" pitchFamily="49" charset="-122"/>
                <a:ea typeface="楷体" panose="02010609060101010101" pitchFamily="49" charset="-122"/>
              </a:rPr>
              <a:t>c,d</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交换变量</a:t>
            </a:r>
          </a:p>
          <a:p>
            <a:r>
              <a:rPr lang="zh-CN" altLang="en-US"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cout</a:t>
            </a:r>
            <a:r>
              <a:rPr lang="en-US" altLang="zh-CN" sz="2000" dirty="0">
                <a:latin typeface="楷体" panose="02010609060101010101" pitchFamily="49" charset="-122"/>
                <a:ea typeface="楷体" panose="02010609060101010101" pitchFamily="49" charset="-122"/>
              </a:rPr>
              <a:t>&lt;&lt;c&lt;&lt;' '&lt;&lt;d&lt;&lt;</a:t>
            </a:r>
            <a:r>
              <a:rPr lang="en-US" altLang="zh-CN" sz="2000" dirty="0" err="1">
                <a:latin typeface="楷体" panose="02010609060101010101" pitchFamily="49" charset="-122"/>
                <a:ea typeface="楷体" panose="02010609060101010101" pitchFamily="49" charset="-122"/>
              </a:rPr>
              <a:t>endl</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return 0;</a:t>
            </a:r>
          </a:p>
          <a:p>
            <a:r>
              <a:rPr lang="en-US" altLang="zh-CN" sz="2000" dirty="0">
                <a:latin typeface="楷体" panose="02010609060101010101" pitchFamily="49" charset="-122"/>
                <a:ea typeface="楷体" panose="02010609060101010101" pitchFamily="49" charset="-122"/>
              </a:rPr>
              <a:t>  }  //</a:t>
            </a:r>
            <a:r>
              <a:rPr lang="zh-CN" altLang="en-US" sz="2000" dirty="0">
                <a:latin typeface="楷体" panose="02010609060101010101" pitchFamily="49" charset="-122"/>
                <a:ea typeface="楷体" panose="02010609060101010101" pitchFamily="49" charset="-122"/>
              </a:rPr>
              <a:t>程序输出为：</a:t>
            </a:r>
            <a:r>
              <a:rPr lang="en-US" altLang="zh-CN" sz="2000" dirty="0">
                <a:latin typeface="楷体" panose="02010609060101010101" pitchFamily="49" charset="-122"/>
                <a:ea typeface="楷体" panose="02010609060101010101" pitchFamily="49" charset="-122"/>
              </a:rPr>
              <a:t>2 1</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在此例中</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因为</a:t>
            </a:r>
            <a:r>
              <a:rPr lang="en-US" altLang="zh-CN" sz="2000" dirty="0">
                <a:latin typeface="楷体" panose="02010609060101010101" pitchFamily="49" charset="-122"/>
                <a:ea typeface="楷体" panose="02010609060101010101" pitchFamily="49" charset="-122"/>
              </a:rPr>
              <a:t>swap</a:t>
            </a:r>
            <a:r>
              <a:rPr lang="zh-CN" altLang="en-US" sz="2000" dirty="0">
                <a:latin typeface="楷体" panose="02010609060101010101" pitchFamily="49" charset="-122"/>
                <a:ea typeface="楷体" panose="02010609060101010101" pitchFamily="49" charset="-122"/>
              </a:rPr>
              <a:t>函数的参数为传址调用，</a:t>
            </a:r>
            <a:r>
              <a:rPr lang="en-US" altLang="zh-CN" sz="2000" dirty="0">
                <a:latin typeface="楷体" panose="02010609060101010101" pitchFamily="49" charset="-122"/>
                <a:ea typeface="楷体" panose="02010609060101010101" pitchFamily="49" charset="-122"/>
              </a:rPr>
              <a:t>&amp;a</a:t>
            </a:r>
            <a:r>
              <a:rPr lang="zh-CN" altLang="en-US" sz="2000" dirty="0">
                <a:latin typeface="楷体" panose="02010609060101010101" pitchFamily="49" charset="-122"/>
                <a:ea typeface="楷体" panose="02010609060101010101" pitchFamily="49" charset="-122"/>
              </a:rPr>
              <a:t>是指实参变量的地址值传递给形参，所以，在函数</a:t>
            </a:r>
            <a:r>
              <a:rPr lang="en-US" altLang="zh-CN" sz="2000" dirty="0">
                <a:latin typeface="楷体" panose="02010609060101010101" pitchFamily="49" charset="-122"/>
                <a:ea typeface="楷体" panose="02010609060101010101" pitchFamily="49" charset="-122"/>
              </a:rPr>
              <a:t>swap</a:t>
            </a:r>
            <a:r>
              <a:rPr lang="zh-CN" altLang="en-US" sz="2000" dirty="0">
                <a:latin typeface="楷体" panose="02010609060101010101" pitchFamily="49" charset="-122"/>
                <a:ea typeface="楷体" panose="02010609060101010101" pitchFamily="49" charset="-122"/>
              </a:rPr>
              <a:t>中修改</a:t>
            </a:r>
            <a:r>
              <a:rPr lang="en-US" altLang="zh-CN" sz="2000" dirty="0" err="1">
                <a:latin typeface="楷体" panose="02010609060101010101" pitchFamily="49" charset="-122"/>
                <a:ea typeface="楷体" panose="02010609060101010101" pitchFamily="49" charset="-122"/>
              </a:rPr>
              <a:t>a,b</a:t>
            </a:r>
            <a:r>
              <a:rPr lang="zh-CN" altLang="en-US" sz="2000" dirty="0">
                <a:latin typeface="楷体" panose="02010609060101010101" pitchFamily="49" charset="-122"/>
                <a:ea typeface="楷体" panose="02010609060101010101" pitchFamily="49" charset="-122"/>
              </a:rPr>
              <a:t>的值相当于在主函数</a:t>
            </a:r>
            <a:r>
              <a:rPr lang="en-US" altLang="zh-CN" sz="2000" dirty="0">
                <a:latin typeface="楷体" panose="02010609060101010101" pitchFamily="49" charset="-122"/>
                <a:ea typeface="楷体" panose="02010609060101010101" pitchFamily="49" charset="-122"/>
              </a:rPr>
              <a:t>main</a:t>
            </a:r>
            <a:r>
              <a:rPr lang="zh-CN" altLang="en-US" sz="2000" dirty="0">
                <a:latin typeface="楷体" panose="02010609060101010101" pitchFamily="49" charset="-122"/>
                <a:ea typeface="楷体" panose="02010609060101010101" pitchFamily="49" charset="-122"/>
              </a:rPr>
              <a:t>中修改</a:t>
            </a:r>
            <a:r>
              <a:rPr lang="en-US" altLang="zh-CN" sz="2000" dirty="0" err="1">
                <a:latin typeface="楷体" panose="02010609060101010101" pitchFamily="49" charset="-122"/>
                <a:ea typeface="楷体" panose="02010609060101010101" pitchFamily="49" charset="-122"/>
              </a:rPr>
              <a:t>c,d</a:t>
            </a:r>
            <a:r>
              <a:rPr lang="zh-CN" altLang="en-US" sz="2000" dirty="0">
                <a:latin typeface="楷体" panose="02010609060101010101" pitchFamily="49" charset="-122"/>
                <a:ea typeface="楷体" panose="02010609060101010101" pitchFamily="49" charset="-122"/>
              </a:rPr>
              <a:t>的值。</a:t>
            </a:r>
          </a:p>
        </p:txBody>
      </p:sp>
    </p:spTree>
    <p:extLst>
      <p:ext uri="{BB962C8B-B14F-4D97-AF65-F5344CB8AC3E}">
        <p14:creationId xmlns:p14="http://schemas.microsoft.com/office/powerpoint/2010/main" val="559440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6C3881-C1B7-218E-7BA6-BAAA0E79B5CA}"/>
              </a:ext>
            </a:extLst>
          </p:cNvPr>
          <p:cNvSpPr>
            <a:spLocks noGrp="1"/>
          </p:cNvSpPr>
          <p:nvPr>
            <p:ph type="title"/>
          </p:nvPr>
        </p:nvSpPr>
        <p:spPr/>
        <p:txBody>
          <a:bodyPr/>
          <a:lstStyle/>
          <a:p>
            <a:r>
              <a:rPr lang="zh-CN" altLang="en-US" dirty="0"/>
              <a:t>为什么需要变量？</a:t>
            </a:r>
          </a:p>
        </p:txBody>
      </p:sp>
      <p:sp>
        <p:nvSpPr>
          <p:cNvPr id="3" name="内容占位符 2">
            <a:extLst>
              <a:ext uri="{FF2B5EF4-FFF2-40B4-BE49-F238E27FC236}">
                <a16:creationId xmlns:a16="http://schemas.microsoft.com/office/drawing/2014/main" id="{C253525A-76D1-0FB2-391B-B16F81521D9F}"/>
              </a:ext>
            </a:extLst>
          </p:cNvPr>
          <p:cNvSpPr>
            <a:spLocks noGrp="1"/>
          </p:cNvSpPr>
          <p:nvPr>
            <p:ph idx="1"/>
          </p:nvPr>
        </p:nvSpPr>
        <p:spPr/>
        <p:txBody>
          <a:bodyPr/>
          <a:lstStyle/>
          <a:p>
            <a:r>
              <a:rPr lang="zh-CN" altLang="en-US" dirty="0"/>
              <a:t>变量就是确定我们需要使用的一个数据，并且将它存储到内存的某些为止。</a:t>
            </a:r>
            <a:endParaRPr lang="en-US" altLang="zh-CN" dirty="0"/>
          </a:p>
          <a:p>
            <a:endParaRPr lang="zh-CN" altLang="en-US" dirty="0"/>
          </a:p>
        </p:txBody>
      </p:sp>
      <p:pic>
        <p:nvPicPr>
          <p:cNvPr id="5" name="图片 4">
            <a:extLst>
              <a:ext uri="{FF2B5EF4-FFF2-40B4-BE49-F238E27FC236}">
                <a16:creationId xmlns:a16="http://schemas.microsoft.com/office/drawing/2014/main" id="{AEA24ECA-E1E6-C89F-070F-716339650420}"/>
              </a:ext>
            </a:extLst>
          </p:cNvPr>
          <p:cNvPicPr>
            <a:picLocks noChangeAspect="1"/>
          </p:cNvPicPr>
          <p:nvPr/>
        </p:nvPicPr>
        <p:blipFill>
          <a:blip r:embed="rId2"/>
          <a:stretch>
            <a:fillRect/>
          </a:stretch>
        </p:blipFill>
        <p:spPr>
          <a:xfrm>
            <a:off x="3603348" y="3029929"/>
            <a:ext cx="4175680" cy="2865065"/>
          </a:xfrm>
          <a:prstGeom prst="rect">
            <a:avLst/>
          </a:prstGeom>
        </p:spPr>
      </p:pic>
    </p:spTree>
    <p:extLst>
      <p:ext uri="{BB962C8B-B14F-4D97-AF65-F5344CB8AC3E}">
        <p14:creationId xmlns:p14="http://schemas.microsoft.com/office/powerpoint/2010/main" val="27850878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r>
              <a:rPr lang="zh-CN" altLang="en-US" dirty="0"/>
              <a:t>局部变量和全局变量</a:t>
            </a:r>
            <a:endParaRPr lang="en-US" altLang="zh-CN" dirty="0"/>
          </a:p>
        </p:txBody>
      </p:sp>
      <p:pic>
        <p:nvPicPr>
          <p:cNvPr id="5" name="图片 4">
            <a:extLst>
              <a:ext uri="{FF2B5EF4-FFF2-40B4-BE49-F238E27FC236}">
                <a16:creationId xmlns:a16="http://schemas.microsoft.com/office/drawing/2014/main" id="{495527D6-5BF3-1AB6-FC50-3B9D3275C2F7}"/>
              </a:ext>
            </a:extLst>
          </p:cNvPr>
          <p:cNvPicPr>
            <a:picLocks noChangeAspect="1"/>
          </p:cNvPicPr>
          <p:nvPr/>
        </p:nvPicPr>
        <p:blipFill>
          <a:blip r:embed="rId2"/>
          <a:stretch>
            <a:fillRect/>
          </a:stretch>
        </p:blipFill>
        <p:spPr>
          <a:xfrm>
            <a:off x="1005883" y="2968970"/>
            <a:ext cx="4484284" cy="2986983"/>
          </a:xfrm>
          <a:prstGeom prst="rect">
            <a:avLst/>
          </a:prstGeom>
        </p:spPr>
      </p:pic>
      <p:pic>
        <p:nvPicPr>
          <p:cNvPr id="7" name="图片 6">
            <a:extLst>
              <a:ext uri="{FF2B5EF4-FFF2-40B4-BE49-F238E27FC236}">
                <a16:creationId xmlns:a16="http://schemas.microsoft.com/office/drawing/2014/main" id="{287F669E-12D5-A2AE-B37F-A23205838212}"/>
              </a:ext>
            </a:extLst>
          </p:cNvPr>
          <p:cNvPicPr>
            <a:picLocks noChangeAspect="1"/>
          </p:cNvPicPr>
          <p:nvPr/>
        </p:nvPicPr>
        <p:blipFill>
          <a:blip r:embed="rId3"/>
          <a:stretch>
            <a:fillRect/>
          </a:stretch>
        </p:blipFill>
        <p:spPr>
          <a:xfrm>
            <a:off x="6642779" y="3258527"/>
            <a:ext cx="4659541" cy="2522172"/>
          </a:xfrm>
          <a:prstGeom prst="rect">
            <a:avLst/>
          </a:prstGeom>
        </p:spPr>
      </p:pic>
    </p:spTree>
    <p:extLst>
      <p:ext uri="{BB962C8B-B14F-4D97-AF65-F5344CB8AC3E}">
        <p14:creationId xmlns:p14="http://schemas.microsoft.com/office/powerpoint/2010/main" val="8268292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a:xfrm>
            <a:off x="838200" y="57592"/>
            <a:ext cx="10515600" cy="536974"/>
          </a:xfrm>
        </p:spPr>
        <p:txBody>
          <a:bodyPr>
            <a:normAutofit/>
          </a:bodyPr>
          <a:lstStyle/>
          <a:p>
            <a:r>
              <a:rPr lang="zh-CN" altLang="en-US" sz="2000" dirty="0">
                <a:latin typeface="楷体" panose="02010609060101010101" pitchFamily="49" charset="-122"/>
                <a:ea typeface="楷体" panose="02010609060101010101" pitchFamily="49" charset="-122"/>
              </a:rPr>
              <a:t>全局变量（初级）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95606" y="594566"/>
            <a:ext cx="10515600" cy="7360304"/>
          </a:xfrm>
        </p:spPr>
        <p:txBody>
          <a:bodyPr>
            <a:noAutofit/>
          </a:bodyPr>
          <a:lstStyle/>
          <a:p>
            <a:r>
              <a:rPr lang="zh-CN" altLang="en-US" sz="2000" dirty="0">
                <a:latin typeface="楷体" panose="02010609060101010101" pitchFamily="49" charset="-122"/>
                <a:ea typeface="楷体" panose="02010609060101010101" pitchFamily="49" charset="-122"/>
              </a:rPr>
              <a:t>	    在函数外部定义的变量称为外部变量或全局变量，在函数内部定义的变量称为内部变量或局部变量。</a:t>
            </a:r>
          </a:p>
          <a:p>
            <a:endParaRPr lang="zh-CN" altLang="en-US"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．全局变量</a:t>
            </a:r>
          </a:p>
          <a:p>
            <a:r>
              <a:rPr lang="zh-CN" altLang="en-US" sz="2000" dirty="0">
                <a:latin typeface="楷体" panose="02010609060101010101" pitchFamily="49" charset="-122"/>
                <a:ea typeface="楷体" panose="02010609060101010101" pitchFamily="49" charset="-122"/>
              </a:rPr>
              <a:t>       定义在函数外部没有被花括号括起来的变量称为全局变量，全局变量的作用域是从变量定义的位置开始到文件结束。由于全局变量是在函数外部定义的，因此对所有函数而言都是外部的，可以在文件中位于全局变量定义后面的任何函数中使用。</a:t>
            </a:r>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使用全局变量的说明：</a:t>
            </a:r>
          </a:p>
          <a:p>
            <a:r>
              <a:rPr lang="zh-CN" altLang="en-US" sz="2000" dirty="0">
                <a:latin typeface="楷体" panose="02010609060101010101" pitchFamily="49" charset="-122"/>
                <a:ea typeface="楷体" panose="02010609060101010101" pitchFamily="49" charset="-122"/>
              </a:rPr>
              <a:t>在一个函数内部，既可以使用本函数定义的局部变量，也可以使用在此函数前定义的全局变量。</a:t>
            </a:r>
          </a:p>
          <a:p>
            <a:r>
              <a:rPr lang="zh-CN" altLang="en-US" sz="2000" dirty="0">
                <a:latin typeface="楷体" panose="02010609060101010101" pitchFamily="49" charset="-122"/>
                <a:ea typeface="楷体" panose="02010609060101010101" pitchFamily="49" charset="-122"/>
              </a:rPr>
              <a:t>全局变量的作用是使得函数间多了一种传递信息的方式。如果在一个程序中多个函数都要对同一个变量进行处理，即共享，就可以将这个变量定义成全局变量，使用非常方便，但副作用也不可低估。</a:t>
            </a:r>
          </a:p>
          <a:p>
            <a:r>
              <a:rPr lang="zh-CN" altLang="en-US" sz="2000" dirty="0">
                <a:latin typeface="楷体" panose="02010609060101010101" pitchFamily="49" charset="-122"/>
                <a:ea typeface="楷体" panose="02010609060101010101" pitchFamily="49" charset="-122"/>
              </a:rPr>
              <a:t>过多地使用全局变量，会增加调试难度。因为多个函数都能改变全局变量的值，不易判断某个时刻全局变量的值。</a:t>
            </a:r>
          </a:p>
          <a:p>
            <a:r>
              <a:rPr lang="zh-CN" altLang="en-US" sz="2000" dirty="0">
                <a:latin typeface="楷体" panose="02010609060101010101" pitchFamily="49" charset="-122"/>
                <a:ea typeface="楷体" panose="02010609060101010101" pitchFamily="49" charset="-122"/>
              </a:rPr>
              <a:t>过多地使用全局变量，会降低程序的通用性。如果将一个函数移植到另一个程序中，需要将全局变量一起移植过去，同时还有可能出现重名问题。</a:t>
            </a:r>
          </a:p>
          <a:p>
            <a:r>
              <a:rPr lang="zh-CN" altLang="en-US" sz="2000" dirty="0">
                <a:latin typeface="楷体" panose="02010609060101010101" pitchFamily="49" charset="-122"/>
                <a:ea typeface="楷体" panose="02010609060101010101" pitchFamily="49" charset="-122"/>
              </a:rPr>
              <a:t>全局变量在程序执行的全过程中一直占用内存单元。</a:t>
            </a:r>
          </a:p>
          <a:p>
            <a:r>
              <a:rPr lang="zh-CN" altLang="en-US" sz="2000" dirty="0">
                <a:latin typeface="楷体" panose="02010609060101010101" pitchFamily="49" charset="-122"/>
                <a:ea typeface="楷体" panose="02010609060101010101" pitchFamily="49" charset="-122"/>
              </a:rPr>
              <a:t>全局变量在定义时若没有赋初值，其默认值为</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a:t>
            </a:r>
          </a:p>
          <a:p>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918838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a:xfrm>
            <a:off x="838200" y="57592"/>
            <a:ext cx="10515600" cy="536974"/>
          </a:xfrm>
        </p:spPr>
        <p:txBody>
          <a:bodyPr>
            <a:normAutofit/>
          </a:bodyPr>
          <a:lstStyle/>
          <a:p>
            <a:r>
              <a:rPr lang="zh-CN" altLang="en-US" sz="2000" dirty="0">
                <a:latin typeface="楷体" panose="02010609060101010101" pitchFamily="49" charset="-122"/>
                <a:ea typeface="楷体" panose="02010609060101010101" pitchFamily="49" charset="-122"/>
              </a:rPr>
              <a:t>全局变量（初级）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95606" y="594566"/>
            <a:ext cx="10515600" cy="7360304"/>
          </a:xfrm>
        </p:spPr>
        <p:txBody>
          <a:bodyPr>
            <a:noAutofit/>
          </a:bodyPr>
          <a:lstStyle/>
          <a:p>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．局部变量</a:t>
            </a:r>
          </a:p>
          <a:p>
            <a:r>
              <a:rPr lang="zh-CN" altLang="en-US" sz="2000" dirty="0">
                <a:latin typeface="楷体" panose="02010609060101010101" pitchFamily="49" charset="-122"/>
                <a:ea typeface="楷体" panose="02010609060101010101" pitchFamily="49" charset="-122"/>
              </a:rPr>
              <a:t>⑴局部变量的作用域是在定义该变量的函数内部，换句话说，局部变量只在定义它的函数内有效。函数的形参也是局部变量。局部变量的存储空间是临时分配的，当函数执行完毕，局部变量的空间就被释放，其中的值无法保留到下次使用。 </a:t>
            </a:r>
          </a:p>
          <a:p>
            <a:r>
              <a:rPr lang="zh-CN" altLang="en-US" sz="2000" dirty="0">
                <a:latin typeface="楷体" panose="02010609060101010101" pitchFamily="49" charset="-122"/>
                <a:ea typeface="楷体" panose="02010609060101010101" pitchFamily="49" charset="-122"/>
              </a:rPr>
              <a:t>⑵由于局部变量的作用域仅局限于本函数内部，所以，在不同的函数中变量名可以相同，它们分别代表不同的对象，在内存中占据不同的内存单元，互不干扰。</a:t>
            </a:r>
          </a:p>
          <a:p>
            <a:r>
              <a:rPr lang="zh-CN" altLang="en-US" sz="2000" dirty="0">
                <a:latin typeface="楷体" panose="02010609060101010101" pitchFamily="49" charset="-122"/>
                <a:ea typeface="楷体" panose="02010609060101010101" pitchFamily="49" charset="-122"/>
              </a:rPr>
              <a:t>⑶一个局部变量和一个全局变量是可以重名的，在相同的作用域内局部变量有效时全局变量无效。即局部变量可以屏蔽全局变量</a:t>
            </a:r>
          </a:p>
          <a:p>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在代码块中定义的变量的存在时间和作用域将被限制在该代码块中。如</a:t>
            </a:r>
            <a:r>
              <a:rPr lang="en-US" altLang="zh-CN" sz="2000" dirty="0">
                <a:latin typeface="楷体" panose="02010609060101010101" pitchFamily="49" charset="-122"/>
                <a:ea typeface="楷体" panose="02010609060101010101" pitchFamily="49" charset="-122"/>
              </a:rPr>
              <a:t>for(int </a:t>
            </a:r>
            <a:r>
              <a:rPr lang="en-US" altLang="zh-CN" sz="2000" dirty="0" err="1">
                <a:latin typeface="楷体" panose="02010609060101010101" pitchFamily="49" charset="-122"/>
                <a:ea typeface="楷体" panose="02010609060101010101" pitchFamily="49" charset="-122"/>
              </a:rPr>
              <a:t>i;i</a:t>
            </a:r>
            <a:r>
              <a:rPr lang="en-US" altLang="zh-CN" sz="2000" dirty="0">
                <a:latin typeface="楷体" panose="02010609060101010101" pitchFamily="49" charset="-122"/>
                <a:ea typeface="楷体" panose="02010609060101010101" pitchFamily="49" charset="-122"/>
              </a:rPr>
              <a:t>&lt;=</a:t>
            </a:r>
            <a:r>
              <a:rPr lang="en-US" altLang="zh-CN" sz="2000" dirty="0" err="1">
                <a:latin typeface="楷体" panose="02010609060101010101" pitchFamily="49" charset="-122"/>
                <a:ea typeface="楷体" panose="02010609060101010101" pitchFamily="49" charset="-122"/>
              </a:rPr>
              <a:t>n;i</a:t>
            </a:r>
            <a:r>
              <a:rPr lang="en-US" altLang="zh-CN" sz="2000" dirty="0">
                <a:latin typeface="楷体" panose="02010609060101010101" pitchFamily="49" charset="-122"/>
                <a:ea typeface="楷体" panose="02010609060101010101" pitchFamily="49" charset="-122"/>
              </a:rPr>
              <a:t>++) {sum+=</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中的</a:t>
            </a:r>
            <a:r>
              <a:rPr lang="en-US" altLang="zh-CN" sz="2000" dirty="0" err="1">
                <a:latin typeface="楷体" panose="02010609060101010101" pitchFamily="49" charset="-122"/>
                <a:ea typeface="楷体" panose="02010609060101010101" pitchFamily="49" charset="-122"/>
              </a:rPr>
              <a:t>i</a:t>
            </a:r>
            <a:r>
              <a:rPr lang="zh-CN" altLang="en-US" sz="2000" dirty="0">
                <a:latin typeface="楷体" panose="02010609060101010101" pitchFamily="49" charset="-122"/>
                <a:ea typeface="楷体" panose="02010609060101010101" pitchFamily="49" charset="-122"/>
              </a:rPr>
              <a:t>是在该</a:t>
            </a:r>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循环语句中定义的，存在时间和作用域只能被限制在该</a:t>
            </a:r>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循环语句中。 </a:t>
            </a:r>
          </a:p>
          <a:p>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这里需要强调的是，主函数</a:t>
            </a:r>
            <a:r>
              <a:rPr lang="en-US" altLang="zh-CN" sz="2000" dirty="0">
                <a:latin typeface="楷体" panose="02010609060101010101" pitchFamily="49" charset="-122"/>
                <a:ea typeface="楷体" panose="02010609060101010101" pitchFamily="49" charset="-122"/>
              </a:rPr>
              <a:t>main</a:t>
            </a:r>
            <a:r>
              <a:rPr lang="zh-CN" altLang="en-US" sz="2000" dirty="0">
                <a:latin typeface="楷体" panose="02010609060101010101" pitchFamily="49" charset="-122"/>
                <a:ea typeface="楷体" panose="02010609060101010101" pitchFamily="49" charset="-122"/>
              </a:rPr>
              <a:t>中定义的变量也是局部变量，这一点与其他程序设计语言不同。</a:t>
            </a:r>
          </a:p>
          <a:p>
            <a:r>
              <a:rPr lang="en-US" altLang="zh-CN" sz="2000" dirty="0">
                <a:latin typeface="楷体" panose="02010609060101010101" pitchFamily="49" charset="-122"/>
                <a:ea typeface="楷体" panose="02010609060101010101" pitchFamily="49" charset="-122"/>
              </a:rPr>
              <a:t>(6) </a:t>
            </a:r>
            <a:r>
              <a:rPr lang="zh-CN" altLang="en-US" sz="2000" dirty="0">
                <a:latin typeface="楷体" panose="02010609060101010101" pitchFamily="49" charset="-122"/>
                <a:ea typeface="楷体" panose="02010609060101010101" pitchFamily="49" charset="-122"/>
              </a:rPr>
              <a:t>全局变量数组初始全部为</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，局部变量值是随机的，要初始化初值，局部变量受栈空间大小限制，大数组需要注意。通俗说，局部变量的数组不能开很大，全局变量随便。</a:t>
            </a:r>
          </a:p>
        </p:txBody>
      </p:sp>
    </p:spTree>
    <p:extLst>
      <p:ext uri="{BB962C8B-B14F-4D97-AF65-F5344CB8AC3E}">
        <p14:creationId xmlns:p14="http://schemas.microsoft.com/office/powerpoint/2010/main" val="29842406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fontScale="92500" lnSpcReduction="20000"/>
          </a:bodyPr>
          <a:lstStyle/>
          <a:p>
            <a:r>
              <a:rPr lang="zh-CN" altLang="en-US" dirty="0"/>
              <a:t>作用域</a:t>
            </a:r>
            <a:endParaRPr lang="en-US" altLang="zh-CN" dirty="0"/>
          </a:p>
          <a:p>
            <a:r>
              <a:rPr lang="zh-CN" altLang="en-US" dirty="0"/>
              <a:t>连接属性</a:t>
            </a:r>
            <a:endParaRPr lang="en-US" altLang="zh-CN" dirty="0"/>
          </a:p>
        </p:txBody>
      </p:sp>
      <p:pic>
        <p:nvPicPr>
          <p:cNvPr id="6" name="图片 5">
            <a:extLst>
              <a:ext uri="{FF2B5EF4-FFF2-40B4-BE49-F238E27FC236}">
                <a16:creationId xmlns:a16="http://schemas.microsoft.com/office/drawing/2014/main" id="{5C703CCB-4E9F-7FB3-EDA6-CE312742C2CC}"/>
              </a:ext>
            </a:extLst>
          </p:cNvPr>
          <p:cNvPicPr>
            <a:picLocks noChangeAspect="1"/>
          </p:cNvPicPr>
          <p:nvPr/>
        </p:nvPicPr>
        <p:blipFill>
          <a:blip r:embed="rId2"/>
          <a:stretch>
            <a:fillRect/>
          </a:stretch>
        </p:blipFill>
        <p:spPr>
          <a:xfrm>
            <a:off x="768713" y="2862291"/>
            <a:ext cx="4739549" cy="2914594"/>
          </a:xfrm>
          <a:prstGeom prst="rect">
            <a:avLst/>
          </a:prstGeom>
        </p:spPr>
      </p:pic>
    </p:spTree>
    <p:extLst>
      <p:ext uri="{BB962C8B-B14F-4D97-AF65-F5344CB8AC3E}">
        <p14:creationId xmlns:p14="http://schemas.microsoft.com/office/powerpoint/2010/main" val="7474219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endParaRPr lang="en-US" altLang="zh-CN" dirty="0"/>
          </a:p>
        </p:txBody>
      </p:sp>
      <p:pic>
        <p:nvPicPr>
          <p:cNvPr id="5" name="图片 4">
            <a:extLst>
              <a:ext uri="{FF2B5EF4-FFF2-40B4-BE49-F238E27FC236}">
                <a16:creationId xmlns:a16="http://schemas.microsoft.com/office/drawing/2014/main" id="{BA3B4597-FBB9-B218-1917-BB45B931F4EB}"/>
              </a:ext>
            </a:extLst>
          </p:cNvPr>
          <p:cNvPicPr>
            <a:picLocks noChangeAspect="1"/>
          </p:cNvPicPr>
          <p:nvPr/>
        </p:nvPicPr>
        <p:blipFill>
          <a:blip r:embed="rId2"/>
          <a:stretch>
            <a:fillRect/>
          </a:stretch>
        </p:blipFill>
        <p:spPr>
          <a:xfrm>
            <a:off x="3667171" y="3339682"/>
            <a:ext cx="4857657" cy="2445973"/>
          </a:xfrm>
          <a:prstGeom prst="rect">
            <a:avLst/>
          </a:prstGeom>
        </p:spPr>
      </p:pic>
    </p:spTree>
    <p:extLst>
      <p:ext uri="{BB962C8B-B14F-4D97-AF65-F5344CB8AC3E}">
        <p14:creationId xmlns:p14="http://schemas.microsoft.com/office/powerpoint/2010/main" val="4277223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endParaRPr lang="en-US" altLang="zh-CN" dirty="0"/>
          </a:p>
        </p:txBody>
      </p:sp>
      <p:pic>
        <p:nvPicPr>
          <p:cNvPr id="6" name="图片 5">
            <a:extLst>
              <a:ext uri="{FF2B5EF4-FFF2-40B4-BE49-F238E27FC236}">
                <a16:creationId xmlns:a16="http://schemas.microsoft.com/office/drawing/2014/main" id="{89FD37B7-C9A1-2EFF-87DA-377DC4691BEE}"/>
              </a:ext>
            </a:extLst>
          </p:cNvPr>
          <p:cNvPicPr>
            <a:picLocks noChangeAspect="1"/>
          </p:cNvPicPr>
          <p:nvPr/>
        </p:nvPicPr>
        <p:blipFill>
          <a:blip r:embed="rId2"/>
          <a:stretch>
            <a:fillRect/>
          </a:stretch>
        </p:blipFill>
        <p:spPr>
          <a:xfrm>
            <a:off x="3704317" y="3236623"/>
            <a:ext cx="4678590" cy="2994603"/>
          </a:xfrm>
          <a:prstGeom prst="rect">
            <a:avLst/>
          </a:prstGeom>
        </p:spPr>
      </p:pic>
    </p:spTree>
    <p:extLst>
      <p:ext uri="{BB962C8B-B14F-4D97-AF65-F5344CB8AC3E}">
        <p14:creationId xmlns:p14="http://schemas.microsoft.com/office/powerpoint/2010/main" val="40135748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endParaRPr lang="en-US" altLang="zh-CN" dirty="0"/>
          </a:p>
        </p:txBody>
      </p:sp>
      <p:pic>
        <p:nvPicPr>
          <p:cNvPr id="5" name="图片 4">
            <a:extLst>
              <a:ext uri="{FF2B5EF4-FFF2-40B4-BE49-F238E27FC236}">
                <a16:creationId xmlns:a16="http://schemas.microsoft.com/office/drawing/2014/main" id="{F00AC62C-DB50-D70D-E547-AB7155346E91}"/>
              </a:ext>
            </a:extLst>
          </p:cNvPr>
          <p:cNvPicPr>
            <a:picLocks noChangeAspect="1"/>
          </p:cNvPicPr>
          <p:nvPr/>
        </p:nvPicPr>
        <p:blipFill>
          <a:blip r:embed="rId2"/>
          <a:stretch>
            <a:fillRect/>
          </a:stretch>
        </p:blipFill>
        <p:spPr>
          <a:xfrm>
            <a:off x="3505245" y="3478545"/>
            <a:ext cx="4686210" cy="1634459"/>
          </a:xfrm>
          <a:prstGeom prst="rect">
            <a:avLst/>
          </a:prstGeom>
        </p:spPr>
      </p:pic>
    </p:spTree>
    <p:extLst>
      <p:ext uri="{BB962C8B-B14F-4D97-AF65-F5344CB8AC3E}">
        <p14:creationId xmlns:p14="http://schemas.microsoft.com/office/powerpoint/2010/main" val="1594123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a:xfrm>
            <a:off x="838200" y="57592"/>
            <a:ext cx="10515600" cy="536974"/>
          </a:xfrm>
        </p:spPr>
        <p:txBody>
          <a:bodyPr>
            <a:normAutofit/>
          </a:bodyPr>
          <a:lstStyle/>
          <a:p>
            <a:r>
              <a:rPr lang="zh-CN" altLang="en-US" sz="2000" dirty="0">
                <a:latin typeface="楷体" panose="02010609060101010101" pitchFamily="49" charset="-122"/>
                <a:ea typeface="楷体" panose="02010609060101010101" pitchFamily="49" charset="-122"/>
              </a:rPr>
              <a:t>递归（高级）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95606" y="594566"/>
            <a:ext cx="10515600" cy="7360304"/>
          </a:xfrm>
        </p:spPr>
        <p:txBody>
          <a:bodyPr>
            <a:noAutofit/>
          </a:bodyPr>
          <a:lstStyle/>
          <a:p>
            <a:r>
              <a:rPr lang="zh-CN" altLang="en-US" sz="2000" dirty="0">
                <a:latin typeface="楷体" panose="02010609060101010101" pitchFamily="49" charset="-122"/>
                <a:ea typeface="楷体" panose="02010609060101010101" pitchFamily="49" charset="-122"/>
              </a:rPr>
              <a:t>一、递归概念</a:t>
            </a:r>
          </a:p>
          <a:p>
            <a:r>
              <a:rPr lang="zh-CN" altLang="en-US" sz="2000" dirty="0">
                <a:latin typeface="楷体" panose="02010609060101010101" pitchFamily="49" charset="-122"/>
                <a:ea typeface="楷体" panose="02010609060101010101" pitchFamily="49" charset="-122"/>
              </a:rPr>
              <a:t>	    当函数的定义中，其内部操作又直接或间接地出现对自身的调用，则称这样的程序嵌套定义为递归定义。</a:t>
            </a:r>
          </a:p>
          <a:p>
            <a:r>
              <a:rPr lang="zh-CN" altLang="en-US" sz="2000" dirty="0">
                <a:latin typeface="楷体" panose="02010609060101010101" pitchFamily="49" charset="-122"/>
                <a:ea typeface="楷体" panose="02010609060101010101" pitchFamily="49" charset="-122"/>
              </a:rPr>
              <a:t>	    递归通常把一个大型复杂的问题层层转化为一个与原问题相似的规模较小的问题来求解，递归策略只需少量的程序就可描述出解题过程所需要的多次重复计算，大大地减少了程序的代码量。递归的能力在于用有限的语句来定义对象的无限集合。用递归思想写出的程序往往十分简洁易懂。</a:t>
            </a:r>
          </a:p>
          <a:p>
            <a:r>
              <a:rPr lang="zh-CN" altLang="en-US" sz="2000" dirty="0">
                <a:latin typeface="楷体" panose="02010609060101010101" pitchFamily="49" charset="-122"/>
                <a:ea typeface="楷体" panose="02010609060101010101" pitchFamily="49" charset="-122"/>
              </a:rPr>
              <a:t>	例如，在数学上，所有偶数的集合可递归地定义为：</a:t>
            </a:r>
          </a:p>
          <a:p>
            <a:r>
              <a:rPr lang="zh-CN" altLang="en-US" sz="2000" dirty="0">
                <a:latin typeface="楷体" panose="02010609060101010101" pitchFamily="49" charset="-122"/>
                <a:ea typeface="楷体" panose="02010609060101010101" pitchFamily="49" charset="-122"/>
              </a:rPr>
              <a:t>　　　①</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是一个偶数；</a:t>
            </a:r>
          </a:p>
          <a:p>
            <a:r>
              <a:rPr lang="zh-CN" altLang="en-US" sz="2000" dirty="0">
                <a:latin typeface="楷体" panose="02010609060101010101" pitchFamily="49" charset="-122"/>
                <a:ea typeface="楷体" panose="02010609060101010101" pitchFamily="49" charset="-122"/>
              </a:rPr>
              <a:t>　　　②一个偶数与</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的和是一个偶数。</a:t>
            </a:r>
          </a:p>
          <a:p>
            <a:r>
              <a:rPr lang="zh-CN" altLang="en-US" sz="2000" dirty="0">
                <a:latin typeface="楷体" panose="02010609060101010101" pitchFamily="49" charset="-122"/>
                <a:ea typeface="楷体" panose="02010609060101010101" pitchFamily="49" charset="-122"/>
              </a:rPr>
              <a:t>	    可见，仅需两句话就能定义一个由无穷多个元素组成的集合。在程序中，递归是通过函数的调用来实现的。函数直接调用其自身，称为直接递归；函数间接调用其自身，称为间接递归。</a:t>
            </a:r>
          </a:p>
        </p:txBody>
      </p:sp>
    </p:spTree>
    <p:extLst>
      <p:ext uri="{BB962C8B-B14F-4D97-AF65-F5344CB8AC3E}">
        <p14:creationId xmlns:p14="http://schemas.microsoft.com/office/powerpoint/2010/main" val="25197199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a:xfrm>
            <a:off x="838200" y="57592"/>
            <a:ext cx="10515600" cy="536974"/>
          </a:xfrm>
        </p:spPr>
        <p:txBody>
          <a:bodyPr>
            <a:normAutofit/>
          </a:bodyPr>
          <a:lstStyle/>
          <a:p>
            <a:r>
              <a:rPr lang="zh-CN" altLang="en-US" sz="2000" dirty="0">
                <a:latin typeface="楷体" panose="02010609060101010101" pitchFamily="49" charset="-122"/>
                <a:ea typeface="楷体" panose="02010609060101010101" pitchFamily="49" charset="-122"/>
              </a:rPr>
              <a:t>递归（高级）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95606" y="594566"/>
            <a:ext cx="10515600" cy="7360304"/>
          </a:xfrm>
        </p:spPr>
        <p:txBody>
          <a:bodyPr>
            <a:noAutofit/>
          </a:bodyPr>
          <a:lstStyle/>
          <a:p>
            <a:r>
              <a:rPr lang="zh-CN" altLang="en-US" sz="2000" dirty="0">
                <a:latin typeface="楷体" panose="02010609060101010101" pitchFamily="49" charset="-122"/>
                <a:ea typeface="楷体" panose="02010609060101010101" pitchFamily="49" charset="-122"/>
              </a:rPr>
              <a:t>	    简单地说，递归算法的本质就是自己调用自己，用调用自己的方法去处理问题，可使解决问题变得简洁明了。</a:t>
            </a: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）递归程序在执行过程中，一般具有如下模式：</a:t>
            </a:r>
          </a:p>
          <a:p>
            <a:r>
              <a:rPr lang="zh-CN" altLang="en-US" sz="2000" dirty="0">
                <a:latin typeface="楷体" panose="02010609060101010101" pitchFamily="49" charset="-122"/>
                <a:ea typeface="楷体" panose="02010609060101010101" pitchFamily="49" charset="-122"/>
              </a:rPr>
              <a:t>①将调用程序的返回地址、相应的调用前的变量都保存在系统堆栈中；</a:t>
            </a:r>
          </a:p>
          <a:p>
            <a:r>
              <a:rPr lang="zh-CN" altLang="en-US" sz="2000" dirty="0">
                <a:latin typeface="楷体" panose="02010609060101010101" pitchFamily="49" charset="-122"/>
                <a:ea typeface="楷体" panose="02010609060101010101" pitchFamily="49" charset="-122"/>
              </a:rPr>
              <a:t>②执行被调用的函数；</a:t>
            </a:r>
          </a:p>
          <a:p>
            <a:r>
              <a:rPr lang="zh-CN" altLang="en-US" sz="2000" dirty="0">
                <a:latin typeface="楷体" panose="02010609060101010101" pitchFamily="49" charset="-122"/>
                <a:ea typeface="楷体" panose="02010609060101010101" pitchFamily="49" charset="-122"/>
              </a:rPr>
              <a:t>③若满足退出递归的条件，则退出递归，并从栈顶上弹回返回地址、取回保存起来的变量值，继续沿着返回地址，向下执行程序；</a:t>
            </a:r>
          </a:p>
          <a:p>
            <a:r>
              <a:rPr lang="zh-CN" altLang="en-US" sz="2000" dirty="0">
                <a:latin typeface="楷体" panose="02010609060101010101" pitchFamily="49" charset="-122"/>
                <a:ea typeface="楷体" panose="02010609060101010101" pitchFamily="49" charset="-122"/>
              </a:rPr>
              <a:t>④否则继续递归调用，只是递归调用的参数发生变化：增加一个量或减少一个量，重复执行直到递归调用结束。</a:t>
            </a: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）能够用递归算法解决的问题，一般满足如下要求：</a:t>
            </a:r>
          </a:p>
          <a:p>
            <a:r>
              <a:rPr lang="zh-CN" altLang="en-US" sz="2000" dirty="0">
                <a:latin typeface="楷体" panose="02010609060101010101" pitchFamily="49" charset="-122"/>
                <a:ea typeface="楷体" panose="02010609060101010101" pitchFamily="49" charset="-122"/>
              </a:rPr>
              <a:t>①需要求解的问题可以化为子问题求解，其子问题的求解方法与原问题相同，只是规模上的增加或减少；</a:t>
            </a:r>
          </a:p>
          <a:p>
            <a:r>
              <a:rPr lang="zh-CN" altLang="en-US" sz="2000" dirty="0">
                <a:latin typeface="楷体" panose="02010609060101010101" pitchFamily="49" charset="-122"/>
                <a:ea typeface="楷体" panose="02010609060101010101" pitchFamily="49" charset="-122"/>
              </a:rPr>
              <a:t>②递归调用的次数是有限的；必须有递归结束的条件（称为递归边界）。</a:t>
            </a:r>
          </a:p>
        </p:txBody>
      </p:sp>
    </p:spTree>
    <p:extLst>
      <p:ext uri="{BB962C8B-B14F-4D97-AF65-F5344CB8AC3E}">
        <p14:creationId xmlns:p14="http://schemas.microsoft.com/office/powerpoint/2010/main" val="15904597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p:txBody>
          <a:bodyPr/>
          <a:lstStyle/>
          <a:p>
            <a:r>
              <a:rPr lang="zh-CN" altLang="en-US" dirty="0"/>
              <a:t>指针</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838200" y="1825625"/>
            <a:ext cx="10515600" cy="1290799"/>
          </a:xfrm>
        </p:spPr>
        <p:txBody>
          <a:bodyPr/>
          <a:lstStyle/>
          <a:p>
            <a:r>
              <a:rPr lang="zh-CN" altLang="en-US" dirty="0"/>
              <a:t>指向指针的指针</a:t>
            </a:r>
          </a:p>
        </p:txBody>
      </p:sp>
      <p:pic>
        <p:nvPicPr>
          <p:cNvPr id="6" name="图片 5">
            <a:extLst>
              <a:ext uri="{FF2B5EF4-FFF2-40B4-BE49-F238E27FC236}">
                <a16:creationId xmlns:a16="http://schemas.microsoft.com/office/drawing/2014/main" id="{88A53854-E1A2-FC97-0A6E-2BF4FA80A56C}"/>
              </a:ext>
            </a:extLst>
          </p:cNvPr>
          <p:cNvPicPr>
            <a:picLocks noChangeAspect="1"/>
          </p:cNvPicPr>
          <p:nvPr/>
        </p:nvPicPr>
        <p:blipFill>
          <a:blip r:embed="rId2"/>
          <a:stretch>
            <a:fillRect/>
          </a:stretch>
        </p:blipFill>
        <p:spPr>
          <a:xfrm>
            <a:off x="1023984" y="3156612"/>
            <a:ext cx="4819558" cy="2830776"/>
          </a:xfrm>
          <a:prstGeom prst="rect">
            <a:avLst/>
          </a:prstGeom>
        </p:spPr>
      </p:pic>
    </p:spTree>
    <p:extLst>
      <p:ext uri="{BB962C8B-B14F-4D97-AF65-F5344CB8AC3E}">
        <p14:creationId xmlns:p14="http://schemas.microsoft.com/office/powerpoint/2010/main" val="2513857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D1819-CD0F-6E1E-1D13-5336A465A826}"/>
              </a:ext>
            </a:extLst>
          </p:cNvPr>
          <p:cNvSpPr>
            <a:spLocks noGrp="1"/>
          </p:cNvSpPr>
          <p:nvPr>
            <p:ph type="title"/>
          </p:nvPr>
        </p:nvSpPr>
        <p:spPr/>
        <p:txBody>
          <a:bodyPr/>
          <a:lstStyle/>
          <a:p>
            <a:r>
              <a:rPr lang="zh-CN" altLang="en-US" dirty="0"/>
              <a:t>变量（提升）</a:t>
            </a:r>
          </a:p>
        </p:txBody>
      </p:sp>
      <p:sp>
        <p:nvSpPr>
          <p:cNvPr id="3" name="内容占位符 2">
            <a:extLst>
              <a:ext uri="{FF2B5EF4-FFF2-40B4-BE49-F238E27FC236}">
                <a16:creationId xmlns:a16="http://schemas.microsoft.com/office/drawing/2014/main" id="{3CEF1F1D-6F1F-92DB-13F8-4E15FB0635BE}"/>
              </a:ext>
            </a:extLst>
          </p:cNvPr>
          <p:cNvSpPr>
            <a:spLocks noGrp="1"/>
          </p:cNvSpPr>
          <p:nvPr>
            <p:ph idx="1"/>
          </p:nvPr>
        </p:nvSpPr>
        <p:spPr>
          <a:xfrm>
            <a:off x="838200" y="1825625"/>
            <a:ext cx="10515600" cy="1289050"/>
          </a:xfrm>
        </p:spPr>
        <p:txBody>
          <a:bodyPr/>
          <a:lstStyle/>
          <a:p>
            <a:r>
              <a:rPr lang="zh-CN" altLang="en-US" dirty="0"/>
              <a:t>内存地址怎么设置的？</a:t>
            </a:r>
            <a:endParaRPr lang="en-US" altLang="zh-CN" dirty="0"/>
          </a:p>
          <a:p>
            <a:r>
              <a:rPr lang="zh-CN" altLang="en-US" dirty="0"/>
              <a:t>变量与内存地址怎么映射？</a:t>
            </a:r>
          </a:p>
        </p:txBody>
      </p:sp>
    </p:spTree>
    <p:extLst>
      <p:ext uri="{BB962C8B-B14F-4D97-AF65-F5344CB8AC3E}">
        <p14:creationId xmlns:p14="http://schemas.microsoft.com/office/powerpoint/2010/main" val="1597814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p:txBody>
          <a:bodyPr/>
          <a:lstStyle/>
          <a:p>
            <a:r>
              <a:rPr lang="zh-CN" altLang="en-US" dirty="0"/>
              <a:t>指针</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838200" y="1825625"/>
            <a:ext cx="10515600" cy="1290799"/>
          </a:xfrm>
        </p:spPr>
        <p:txBody>
          <a:bodyPr>
            <a:normAutofit fontScale="92500" lnSpcReduction="20000"/>
          </a:bodyPr>
          <a:lstStyle/>
          <a:p>
            <a:r>
              <a:rPr lang="zh-CN" altLang="en-US" dirty="0"/>
              <a:t>常量和指针</a:t>
            </a:r>
            <a:endParaRPr lang="en-US" altLang="zh-CN" dirty="0"/>
          </a:p>
          <a:p>
            <a:r>
              <a:rPr lang="zh-CN" altLang="en-US" dirty="0"/>
              <a:t>指向常量的指针</a:t>
            </a:r>
            <a:endParaRPr lang="en-US" altLang="zh-CN" dirty="0"/>
          </a:p>
          <a:p>
            <a:r>
              <a:rPr lang="zh-CN" altLang="en-US" dirty="0"/>
              <a:t>指针常量</a:t>
            </a:r>
          </a:p>
        </p:txBody>
      </p:sp>
      <p:pic>
        <p:nvPicPr>
          <p:cNvPr id="5" name="图片 4">
            <a:extLst>
              <a:ext uri="{FF2B5EF4-FFF2-40B4-BE49-F238E27FC236}">
                <a16:creationId xmlns:a16="http://schemas.microsoft.com/office/drawing/2014/main" id="{B44AF67B-A08D-B65F-60DB-18239A6265AE}"/>
              </a:ext>
            </a:extLst>
          </p:cNvPr>
          <p:cNvPicPr>
            <a:picLocks noChangeAspect="1"/>
          </p:cNvPicPr>
          <p:nvPr/>
        </p:nvPicPr>
        <p:blipFill>
          <a:blip r:embed="rId2"/>
          <a:stretch>
            <a:fillRect/>
          </a:stretch>
        </p:blipFill>
        <p:spPr>
          <a:xfrm>
            <a:off x="6848513" y="3374727"/>
            <a:ext cx="4038523" cy="2023071"/>
          </a:xfrm>
          <a:prstGeom prst="rect">
            <a:avLst/>
          </a:prstGeom>
        </p:spPr>
      </p:pic>
      <p:pic>
        <p:nvPicPr>
          <p:cNvPr id="8" name="图片 7">
            <a:extLst>
              <a:ext uri="{FF2B5EF4-FFF2-40B4-BE49-F238E27FC236}">
                <a16:creationId xmlns:a16="http://schemas.microsoft.com/office/drawing/2014/main" id="{8B07A628-F23F-1618-96C3-1CF6BA1F709B}"/>
              </a:ext>
            </a:extLst>
          </p:cNvPr>
          <p:cNvPicPr>
            <a:picLocks noChangeAspect="1"/>
          </p:cNvPicPr>
          <p:nvPr/>
        </p:nvPicPr>
        <p:blipFill>
          <a:blip r:embed="rId3"/>
          <a:stretch>
            <a:fillRect/>
          </a:stretch>
        </p:blipFill>
        <p:spPr>
          <a:xfrm>
            <a:off x="801097" y="2975640"/>
            <a:ext cx="4655731" cy="3135570"/>
          </a:xfrm>
          <a:prstGeom prst="rect">
            <a:avLst/>
          </a:prstGeom>
        </p:spPr>
      </p:pic>
    </p:spTree>
    <p:extLst>
      <p:ext uri="{BB962C8B-B14F-4D97-AF65-F5344CB8AC3E}">
        <p14:creationId xmlns:p14="http://schemas.microsoft.com/office/powerpoint/2010/main" val="15237667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p:txBody>
          <a:bodyPr/>
          <a:lstStyle/>
          <a:p>
            <a:r>
              <a:rPr lang="zh-CN" altLang="en-US" dirty="0"/>
              <a:t>指针与引用</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838200" y="1825625"/>
            <a:ext cx="10515600" cy="1290799"/>
          </a:xfrm>
        </p:spPr>
        <p:txBody>
          <a:bodyPr>
            <a:normAutofit/>
          </a:bodyPr>
          <a:lstStyle/>
          <a:p>
            <a:r>
              <a:rPr lang="zh-CN" altLang="en-US" dirty="0"/>
              <a:t>引用</a:t>
            </a:r>
          </a:p>
        </p:txBody>
      </p:sp>
    </p:spTree>
    <p:extLst>
      <p:ext uri="{BB962C8B-B14F-4D97-AF65-F5344CB8AC3E}">
        <p14:creationId xmlns:p14="http://schemas.microsoft.com/office/powerpoint/2010/main" val="4682595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p:txBody>
          <a:bodyPr/>
          <a:lstStyle/>
          <a:p>
            <a:r>
              <a:rPr lang="zh-CN" altLang="en-US" dirty="0"/>
              <a:t>指针</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838200" y="1825625"/>
            <a:ext cx="10515600" cy="1290799"/>
          </a:xfrm>
        </p:spPr>
        <p:txBody>
          <a:bodyPr/>
          <a:lstStyle/>
          <a:p>
            <a:r>
              <a:rPr lang="zh-CN" altLang="en-US" dirty="0"/>
              <a:t>什么是指针</a:t>
            </a:r>
            <a:endParaRPr lang="en-US" altLang="zh-CN" dirty="0"/>
          </a:p>
          <a:p>
            <a:r>
              <a:rPr lang="zh-CN" altLang="en-US" dirty="0"/>
              <a:t>指针变量</a:t>
            </a:r>
            <a:endParaRPr lang="en-US" altLang="zh-CN" dirty="0"/>
          </a:p>
          <a:p>
            <a:endParaRPr lang="zh-CN" altLang="en-US" dirty="0"/>
          </a:p>
        </p:txBody>
      </p:sp>
      <p:pic>
        <p:nvPicPr>
          <p:cNvPr id="5" name="图片 4">
            <a:extLst>
              <a:ext uri="{FF2B5EF4-FFF2-40B4-BE49-F238E27FC236}">
                <a16:creationId xmlns:a16="http://schemas.microsoft.com/office/drawing/2014/main" id="{FAD69912-B703-B0BD-CB9C-435DCB4B8333}"/>
              </a:ext>
            </a:extLst>
          </p:cNvPr>
          <p:cNvPicPr>
            <a:picLocks noChangeAspect="1"/>
          </p:cNvPicPr>
          <p:nvPr/>
        </p:nvPicPr>
        <p:blipFill>
          <a:blip r:embed="rId2"/>
          <a:stretch>
            <a:fillRect/>
          </a:stretch>
        </p:blipFill>
        <p:spPr>
          <a:xfrm>
            <a:off x="752054" y="3116424"/>
            <a:ext cx="4773839" cy="3002223"/>
          </a:xfrm>
          <a:prstGeom prst="rect">
            <a:avLst/>
          </a:prstGeom>
        </p:spPr>
      </p:pic>
      <p:pic>
        <p:nvPicPr>
          <p:cNvPr id="7" name="图片 6">
            <a:extLst>
              <a:ext uri="{FF2B5EF4-FFF2-40B4-BE49-F238E27FC236}">
                <a16:creationId xmlns:a16="http://schemas.microsoft.com/office/drawing/2014/main" id="{38048BFF-1CCF-E66A-1772-1E7805A251A9}"/>
              </a:ext>
            </a:extLst>
          </p:cNvPr>
          <p:cNvPicPr>
            <a:picLocks noChangeAspect="1"/>
          </p:cNvPicPr>
          <p:nvPr/>
        </p:nvPicPr>
        <p:blipFill>
          <a:blip r:embed="rId3"/>
          <a:stretch>
            <a:fillRect/>
          </a:stretch>
        </p:blipFill>
        <p:spPr>
          <a:xfrm>
            <a:off x="6238920" y="3491880"/>
            <a:ext cx="4724310" cy="1550640"/>
          </a:xfrm>
          <a:prstGeom prst="rect">
            <a:avLst/>
          </a:prstGeom>
        </p:spPr>
      </p:pic>
    </p:spTree>
    <p:extLst>
      <p:ext uri="{BB962C8B-B14F-4D97-AF65-F5344CB8AC3E}">
        <p14:creationId xmlns:p14="http://schemas.microsoft.com/office/powerpoint/2010/main" val="14471351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a:xfrm>
            <a:off x="838200" y="365126"/>
            <a:ext cx="10515600" cy="557984"/>
          </a:xfrm>
        </p:spPr>
        <p:txBody>
          <a:bodyPr>
            <a:normAutofit/>
          </a:bodyPr>
          <a:lstStyle/>
          <a:p>
            <a:r>
              <a:rPr lang="zh-CN" altLang="en-US" sz="2000" dirty="0"/>
              <a:t>指针变量</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838200" y="1391784"/>
            <a:ext cx="10515600" cy="4074432"/>
          </a:xfrm>
        </p:spPr>
        <p:txBody>
          <a:bodyPr>
            <a:normAutofit fontScale="55000" lnSpcReduction="20000"/>
          </a:bodyPr>
          <a:lstStyle/>
          <a:p>
            <a:r>
              <a:rPr lang="zh-CN" altLang="en-US" dirty="0">
                <a:latin typeface="楷体" panose="02010609060101010101" pitchFamily="49" charset="-122"/>
                <a:ea typeface="楷体" panose="02010609060101010101" pitchFamily="49" charset="-122"/>
              </a:rPr>
              <a:t>指针变量的定义、赋值</a:t>
            </a:r>
          </a:p>
          <a:p>
            <a:r>
              <a:rPr lang="zh-CN" altLang="en-US" dirty="0">
                <a:latin typeface="楷体" panose="02010609060101010101" pitchFamily="49" charset="-122"/>
                <a:ea typeface="楷体" panose="02010609060101010101" pitchFamily="49" charset="-122"/>
              </a:rPr>
              <a:t>在使用指针之前要先定义指针，对指针变量的类型说明，一般形式为：</a:t>
            </a:r>
          </a:p>
          <a:p>
            <a:r>
              <a:rPr lang="zh-CN" altLang="en-US" dirty="0">
                <a:latin typeface="楷体" panose="02010609060101010101" pitchFamily="49" charset="-122"/>
                <a:ea typeface="楷体" panose="02010609060101010101" pitchFamily="49" charset="-122"/>
              </a:rPr>
              <a:t>类型说明符 *变量名；</a:t>
            </a:r>
          </a:p>
          <a:p>
            <a:r>
              <a:rPr lang="zh-CN" altLang="en-US" dirty="0">
                <a:latin typeface="楷体" panose="02010609060101010101" pitchFamily="49" charset="-122"/>
                <a:ea typeface="楷体" panose="02010609060101010101" pitchFamily="49" charset="-122"/>
              </a:rPr>
              <a:t>其中，*表示这是一个指针变量，变量名即为定义的指针变量名，类型说明符表示该指</a:t>
            </a:r>
          </a:p>
          <a:p>
            <a:r>
              <a:rPr lang="zh-CN" altLang="en-US" dirty="0">
                <a:latin typeface="楷体" panose="02010609060101010101" pitchFamily="49" charset="-122"/>
                <a:ea typeface="楷体" panose="02010609060101010101" pitchFamily="49" charset="-122"/>
              </a:rPr>
              <a:t>针变量所指向的变量的数据类型。先通过例子看看指针与普通的变量有什么不同。</a:t>
            </a:r>
          </a:p>
          <a:p>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、普通变量定义</a:t>
            </a:r>
          </a:p>
          <a:p>
            <a:r>
              <a:rPr lang="en-US" altLang="zh-CN" dirty="0">
                <a:latin typeface="楷体" panose="02010609060101010101" pitchFamily="49" charset="-122"/>
                <a:ea typeface="楷体" panose="02010609060101010101" pitchFamily="49" charset="-122"/>
              </a:rPr>
              <a:t>int a=3;</a:t>
            </a:r>
          </a:p>
          <a:p>
            <a:r>
              <a:rPr lang="zh-CN" altLang="en-US" dirty="0">
                <a:latin typeface="楷体" panose="02010609060101010101" pitchFamily="49" charset="-122"/>
                <a:ea typeface="楷体" panose="02010609060101010101" pitchFamily="49" charset="-122"/>
              </a:rPr>
              <a:t>定义了变量 </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，是 </a:t>
            </a:r>
            <a:r>
              <a:rPr lang="en-US" altLang="zh-CN" dirty="0">
                <a:latin typeface="楷体" panose="02010609060101010101" pitchFamily="49" charset="-122"/>
                <a:ea typeface="楷体" panose="02010609060101010101" pitchFamily="49" charset="-122"/>
              </a:rPr>
              <a:t>int </a:t>
            </a:r>
            <a:r>
              <a:rPr lang="zh-CN" altLang="en-US" dirty="0">
                <a:latin typeface="楷体" panose="02010609060101010101" pitchFamily="49" charset="-122"/>
                <a:ea typeface="楷体" panose="02010609060101010101" pitchFamily="49" charset="-122"/>
              </a:rPr>
              <a:t>型的，值为 </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。内存中有一块内存空间是放 </a:t>
            </a:r>
            <a:r>
              <a:rPr lang="en-US" altLang="zh-CN" dirty="0">
                <a:latin typeface="楷体" panose="02010609060101010101" pitchFamily="49" charset="-122"/>
                <a:ea typeface="楷体" panose="02010609060101010101" pitchFamily="49" charset="-122"/>
              </a:rPr>
              <a:t>a </a:t>
            </a:r>
            <a:r>
              <a:rPr lang="zh-CN" altLang="en-US" dirty="0">
                <a:latin typeface="楷体" panose="02010609060101010101" pitchFamily="49" charset="-122"/>
                <a:ea typeface="楷体" panose="02010609060101010101" pitchFamily="49" charset="-122"/>
              </a:rPr>
              <a:t>的值，对 </a:t>
            </a:r>
            <a:r>
              <a:rPr lang="en-US" altLang="zh-CN" dirty="0">
                <a:latin typeface="楷体" panose="02010609060101010101" pitchFamily="49" charset="-122"/>
                <a:ea typeface="楷体" panose="02010609060101010101" pitchFamily="49" charset="-122"/>
              </a:rPr>
              <a:t>a </a:t>
            </a:r>
            <a:r>
              <a:rPr lang="zh-CN" altLang="en-US" dirty="0">
                <a:latin typeface="楷体" panose="02010609060101010101" pitchFamily="49" charset="-122"/>
                <a:ea typeface="楷体" panose="02010609060101010101" pitchFamily="49" charset="-122"/>
              </a:rPr>
              <a:t>的存取</a:t>
            </a:r>
          </a:p>
          <a:p>
            <a:r>
              <a:rPr lang="zh-CN" altLang="en-US" dirty="0">
                <a:latin typeface="楷体" panose="02010609060101010101" pitchFamily="49" charset="-122"/>
                <a:ea typeface="楷体" panose="02010609060101010101" pitchFamily="49" charset="-122"/>
              </a:rPr>
              <a:t>操作就是直接到这个内存空间存取。内存空间的位置叫地址，存放 </a:t>
            </a:r>
            <a:r>
              <a:rPr lang="en-US" altLang="zh-CN" dirty="0">
                <a:latin typeface="楷体" panose="02010609060101010101" pitchFamily="49" charset="-122"/>
                <a:ea typeface="楷体" panose="02010609060101010101" pitchFamily="49" charset="-122"/>
              </a:rPr>
              <a:t>3 </a:t>
            </a:r>
            <a:r>
              <a:rPr lang="zh-CN" altLang="en-US" dirty="0">
                <a:latin typeface="楷体" panose="02010609060101010101" pitchFamily="49" charset="-122"/>
                <a:ea typeface="楷体" panose="02010609060101010101" pitchFamily="49" charset="-122"/>
              </a:rPr>
              <a:t>的地址可以用取地址操</a:t>
            </a:r>
          </a:p>
          <a:p>
            <a:r>
              <a:rPr lang="zh-CN" altLang="en-US" dirty="0">
                <a:latin typeface="楷体" panose="02010609060101010101" pitchFamily="49" charset="-122"/>
                <a:ea typeface="楷体" panose="02010609060101010101" pitchFamily="49" charset="-122"/>
              </a:rPr>
              <a:t>作符“</a:t>
            </a:r>
            <a:r>
              <a:rPr lang="en-US" altLang="zh-CN" dirty="0">
                <a:latin typeface="楷体" panose="02010609060101010101" pitchFamily="49" charset="-122"/>
                <a:ea typeface="楷体" panose="02010609060101010101" pitchFamily="49" charset="-122"/>
              </a:rPr>
              <a:t>&amp;”</a:t>
            </a:r>
            <a:r>
              <a:rPr lang="zh-CN" altLang="en-US" dirty="0">
                <a:latin typeface="楷体" panose="02010609060101010101" pitchFamily="49" charset="-122"/>
                <a:ea typeface="楷体" panose="02010609060101010101" pitchFamily="49" charset="-122"/>
              </a:rPr>
              <a:t>对 </a:t>
            </a:r>
            <a:r>
              <a:rPr lang="en-US" altLang="zh-CN" dirty="0">
                <a:latin typeface="楷体" panose="02010609060101010101" pitchFamily="49" charset="-122"/>
                <a:ea typeface="楷体" panose="02010609060101010101" pitchFamily="49" charset="-122"/>
              </a:rPr>
              <a:t>a </a:t>
            </a:r>
            <a:r>
              <a:rPr lang="zh-CN" altLang="en-US" dirty="0">
                <a:latin typeface="楷体" panose="02010609060101010101" pitchFamily="49" charset="-122"/>
                <a:ea typeface="楷体" panose="02010609060101010101" pitchFamily="49" charset="-122"/>
              </a:rPr>
              <a:t>运算得到：</a:t>
            </a:r>
            <a:r>
              <a:rPr lang="en-US" altLang="zh-CN" dirty="0">
                <a:latin typeface="楷体" panose="02010609060101010101" pitchFamily="49" charset="-122"/>
                <a:ea typeface="楷体" panose="02010609060101010101" pitchFamily="49" charset="-122"/>
              </a:rPr>
              <a:t>&amp;a</a:t>
            </a:r>
            <a:r>
              <a:rPr lang="zh-CN" altLang="en-US" dirty="0">
                <a:latin typeface="楷体" panose="02010609060101010101" pitchFamily="49" charset="-122"/>
                <a:ea typeface="楷体" panose="02010609060101010101" pitchFamily="49" charset="-122"/>
              </a:rPr>
              <a:t>。</a:t>
            </a:r>
          </a:p>
          <a:p>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、指针变量定义</a:t>
            </a:r>
          </a:p>
          <a:p>
            <a:r>
              <a:rPr lang="en-US" altLang="zh-CN" dirty="0">
                <a:latin typeface="楷体" panose="02010609060101010101" pitchFamily="49" charset="-122"/>
                <a:ea typeface="楷体" panose="02010609060101010101" pitchFamily="49" charset="-122"/>
              </a:rPr>
              <a:t>int *p=NULL;</a:t>
            </a:r>
          </a:p>
          <a:p>
            <a:r>
              <a:rPr lang="zh-CN" altLang="en-US" dirty="0">
                <a:latin typeface="楷体" panose="02010609060101010101" pitchFamily="49" charset="-122"/>
                <a:ea typeface="楷体" panose="02010609060101010101" pitchFamily="49" charset="-122"/>
              </a:rPr>
              <a:t>定义了一个指针变量 </a:t>
            </a:r>
            <a:r>
              <a:rPr lang="en-US" altLang="zh-CN" dirty="0">
                <a:latin typeface="楷体" panose="02010609060101010101" pitchFamily="49" charset="-122"/>
                <a:ea typeface="楷体" panose="02010609060101010101" pitchFamily="49" charset="-122"/>
              </a:rPr>
              <a:t>p</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p </a:t>
            </a:r>
            <a:r>
              <a:rPr lang="zh-CN" altLang="en-US" dirty="0">
                <a:latin typeface="楷体" panose="02010609060101010101" pitchFamily="49" charset="-122"/>
                <a:ea typeface="楷体" panose="02010609060101010101" pitchFamily="49" charset="-122"/>
              </a:rPr>
              <a:t>指向一个内存空间，里面存放的是一个内存地址。现在赋值</a:t>
            </a:r>
          </a:p>
          <a:p>
            <a:r>
              <a:rPr lang="zh-CN" altLang="en-US" dirty="0">
                <a:latin typeface="楷体" panose="02010609060101010101" pitchFamily="49" charset="-122"/>
                <a:ea typeface="楷体" panose="02010609060101010101" pitchFamily="49" charset="-122"/>
              </a:rPr>
              <a:t>为 </a:t>
            </a:r>
            <a:r>
              <a:rPr lang="en-US" altLang="zh-CN" dirty="0">
                <a:latin typeface="楷体" panose="02010609060101010101" pitchFamily="49" charset="-122"/>
                <a:ea typeface="楷体" panose="02010609060101010101" pitchFamily="49" charset="-122"/>
              </a:rPr>
              <a:t>NULL</a:t>
            </a:r>
            <a:r>
              <a:rPr lang="zh-CN" altLang="en-US" dirty="0">
                <a:latin typeface="楷体" panose="02010609060101010101" pitchFamily="49" charset="-122"/>
                <a:ea typeface="楷体" panose="02010609060101010101" pitchFamily="49" charset="-122"/>
              </a:rPr>
              <a:t>（其实就是 </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，表示特殊的空地址）。</a:t>
            </a:r>
          </a:p>
        </p:txBody>
      </p:sp>
    </p:spTree>
    <p:extLst>
      <p:ext uri="{BB962C8B-B14F-4D97-AF65-F5344CB8AC3E}">
        <p14:creationId xmlns:p14="http://schemas.microsoft.com/office/powerpoint/2010/main" val="1046278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a:xfrm>
            <a:off x="838200" y="365126"/>
            <a:ext cx="10515600" cy="557984"/>
          </a:xfrm>
        </p:spPr>
        <p:txBody>
          <a:bodyPr>
            <a:normAutofit/>
          </a:bodyPr>
          <a:lstStyle/>
          <a:p>
            <a:r>
              <a:rPr lang="zh-CN" altLang="en-US" sz="2000" dirty="0"/>
              <a:t>指针变量</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838200" y="1391784"/>
            <a:ext cx="10515600" cy="4074432"/>
          </a:xfrm>
        </p:spPr>
        <p:txBody>
          <a:bodyPr>
            <a:normAutofit fontScale="55000" lnSpcReduction="20000"/>
          </a:bodyPr>
          <a:lstStyle/>
          <a:p>
            <a:r>
              <a:rPr lang="zh-CN" altLang="en-US" dirty="0">
                <a:latin typeface="楷体" panose="02010609060101010101" pitchFamily="49" charset="-122"/>
                <a:ea typeface="楷体" panose="02010609060101010101" pitchFamily="49" charset="-122"/>
              </a:rPr>
              <a:t>给指针变量 </a:t>
            </a:r>
            <a:r>
              <a:rPr lang="en-US" altLang="zh-CN" dirty="0">
                <a:latin typeface="楷体" panose="02010609060101010101" pitchFamily="49" charset="-122"/>
                <a:ea typeface="楷体" panose="02010609060101010101" pitchFamily="49" charset="-122"/>
              </a:rPr>
              <a:t>p </a:t>
            </a:r>
            <a:r>
              <a:rPr lang="zh-CN" altLang="en-US" dirty="0">
                <a:latin typeface="楷体" panose="02010609060101010101" pitchFamily="49" charset="-122"/>
                <a:ea typeface="楷体" panose="02010609060101010101" pitchFamily="49" charset="-122"/>
              </a:rPr>
              <a:t>赋值</a:t>
            </a:r>
          </a:p>
          <a:p>
            <a:r>
              <a:rPr lang="en-US" altLang="zh-CN" dirty="0">
                <a:latin typeface="楷体" panose="02010609060101010101" pitchFamily="49" charset="-122"/>
                <a:ea typeface="楷体" panose="02010609060101010101" pitchFamily="49" charset="-122"/>
              </a:rPr>
              <a:t>P=&amp;a;</a:t>
            </a:r>
          </a:p>
          <a:p>
            <a:r>
              <a:rPr lang="zh-CN" altLang="en-US" dirty="0">
                <a:latin typeface="楷体" panose="02010609060101010101" pitchFamily="49" charset="-122"/>
                <a:ea typeface="楷体" panose="02010609060101010101" pitchFamily="49" charset="-122"/>
              </a:rPr>
              <a:t>即把 </a:t>
            </a:r>
            <a:r>
              <a:rPr lang="en-US" altLang="zh-CN" dirty="0">
                <a:latin typeface="楷体" panose="02010609060101010101" pitchFamily="49" charset="-122"/>
                <a:ea typeface="楷体" panose="02010609060101010101" pitchFamily="49" charset="-122"/>
              </a:rPr>
              <a:t>a </a:t>
            </a:r>
            <a:r>
              <a:rPr lang="zh-CN" altLang="en-US" dirty="0">
                <a:latin typeface="楷体" panose="02010609060101010101" pitchFamily="49" charset="-122"/>
                <a:ea typeface="楷体" panose="02010609060101010101" pitchFamily="49" charset="-122"/>
              </a:rPr>
              <a:t>变量的内存空间地址（比如：</a:t>
            </a:r>
            <a:r>
              <a:rPr lang="en-US" altLang="zh-CN" dirty="0">
                <a:latin typeface="楷体" panose="02010609060101010101" pitchFamily="49" charset="-122"/>
                <a:ea typeface="楷体" panose="02010609060101010101" pitchFamily="49" charset="-122"/>
              </a:rPr>
              <a:t>XXX</a:t>
            </a:r>
            <a:r>
              <a:rPr lang="zh-CN" altLang="en-US" dirty="0">
                <a:latin typeface="楷体" panose="02010609060101010101" pitchFamily="49" charset="-122"/>
                <a:ea typeface="楷体" panose="02010609060101010101" pitchFamily="49" charset="-122"/>
              </a:rPr>
              <a:t>）给</a:t>
            </a:r>
          </a:p>
          <a:p>
            <a:r>
              <a:rPr lang="zh-CN" altLang="en-US" dirty="0">
                <a:latin typeface="楷体" panose="02010609060101010101" pitchFamily="49" charset="-122"/>
                <a:ea typeface="楷体" panose="02010609060101010101" pitchFamily="49" charset="-122"/>
              </a:rPr>
              <a:t>了 </a:t>
            </a:r>
            <a:r>
              <a:rPr lang="en-US" altLang="zh-CN" dirty="0">
                <a:latin typeface="楷体" panose="02010609060101010101" pitchFamily="49" charset="-122"/>
                <a:ea typeface="楷体" panose="02010609060101010101" pitchFamily="49" charset="-122"/>
              </a:rPr>
              <a:t>p</a:t>
            </a:r>
            <a:r>
              <a:rPr lang="zh-CN" altLang="en-US" dirty="0">
                <a:latin typeface="楷体" panose="02010609060101010101" pitchFamily="49" charset="-122"/>
                <a:ea typeface="楷体" panose="02010609060101010101" pitchFamily="49" charset="-122"/>
              </a:rPr>
              <a:t>。显然，直接对 </a:t>
            </a:r>
            <a:r>
              <a:rPr lang="en-US" altLang="zh-CN" dirty="0">
                <a:latin typeface="楷体" panose="02010609060101010101" pitchFamily="49" charset="-122"/>
                <a:ea typeface="楷体" panose="02010609060101010101" pitchFamily="49" charset="-122"/>
              </a:rPr>
              <a:t>p </a:t>
            </a:r>
            <a:r>
              <a:rPr lang="zh-CN" altLang="en-US" dirty="0">
                <a:latin typeface="楷体" panose="02010609060101010101" pitchFamily="49" charset="-122"/>
                <a:ea typeface="楷体" panose="02010609060101010101" pitchFamily="49" charset="-122"/>
              </a:rPr>
              <a:t>存取，操作的是地址。通过</a:t>
            </a:r>
          </a:p>
          <a:p>
            <a:r>
              <a:rPr lang="zh-CN" altLang="en-US" dirty="0">
                <a:latin typeface="楷体" panose="02010609060101010101" pitchFamily="49" charset="-122"/>
                <a:ea typeface="楷体" panose="02010609060101010101" pitchFamily="49" charset="-122"/>
              </a:rPr>
              <a:t>这个地址间接地操作，才是整数 </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P </a:t>
            </a:r>
            <a:r>
              <a:rPr lang="zh-CN" altLang="en-US" dirty="0">
                <a:latin typeface="楷体" panose="02010609060101010101" pitchFamily="49" charset="-122"/>
                <a:ea typeface="楷体" panose="02010609060101010101" pitchFamily="49" charset="-122"/>
              </a:rPr>
              <a:t>的间接操作</a:t>
            </a:r>
          </a:p>
          <a:p>
            <a:r>
              <a:rPr lang="zh-CN" altLang="en-US" dirty="0">
                <a:latin typeface="楷体" panose="02010609060101010101" pitchFamily="49" charset="-122"/>
                <a:ea typeface="楷体" panose="02010609060101010101" pitchFamily="49" charset="-122"/>
              </a:rPr>
              <a:t>要使用指针操作符“*”，即*</a:t>
            </a:r>
            <a:r>
              <a:rPr lang="en-US" altLang="zh-CN" dirty="0">
                <a:latin typeface="楷体" panose="02010609060101010101" pitchFamily="49" charset="-122"/>
                <a:ea typeface="楷体" panose="02010609060101010101" pitchFamily="49" charset="-122"/>
              </a:rPr>
              <a:t>p </a:t>
            </a:r>
            <a:r>
              <a:rPr lang="zh-CN" altLang="en-US" dirty="0">
                <a:latin typeface="楷体" panose="02010609060101010101" pitchFamily="49" charset="-122"/>
                <a:ea typeface="楷体" panose="02010609060101010101" pitchFamily="49" charset="-122"/>
              </a:rPr>
              <a:t>的值才是 </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。设有</a:t>
            </a:r>
          </a:p>
          <a:p>
            <a:r>
              <a:rPr lang="zh-CN" altLang="en-US" dirty="0">
                <a:latin typeface="楷体" panose="02010609060101010101" pitchFamily="49" charset="-122"/>
                <a:ea typeface="楷体" panose="02010609060101010101" pitchFamily="49" charset="-122"/>
              </a:rPr>
              <a:t>指向整型变量的指针变量 </a:t>
            </a:r>
            <a:r>
              <a:rPr lang="en-US" altLang="zh-CN" dirty="0">
                <a:latin typeface="楷体" panose="02010609060101010101" pitchFamily="49" charset="-122"/>
                <a:ea typeface="楷体" panose="02010609060101010101" pitchFamily="49" charset="-122"/>
              </a:rPr>
              <a:t>p</a:t>
            </a:r>
            <a:r>
              <a:rPr lang="zh-CN" altLang="en-US" dirty="0">
                <a:latin typeface="楷体" panose="02010609060101010101" pitchFamily="49" charset="-122"/>
                <a:ea typeface="楷体" panose="02010609060101010101" pitchFamily="49" charset="-122"/>
              </a:rPr>
              <a:t>， 如要把整型变量 </a:t>
            </a:r>
            <a:r>
              <a:rPr lang="en-US" altLang="zh-CN" dirty="0">
                <a:latin typeface="楷体" panose="02010609060101010101" pitchFamily="49" charset="-122"/>
                <a:ea typeface="楷体" panose="02010609060101010101" pitchFamily="49" charset="-122"/>
              </a:rPr>
              <a:t>a </a:t>
            </a:r>
            <a:r>
              <a:rPr lang="zh-CN" altLang="en-US" dirty="0">
                <a:latin typeface="楷体" panose="02010609060101010101" pitchFamily="49" charset="-122"/>
                <a:ea typeface="楷体" panose="02010609060101010101" pitchFamily="49" charset="-122"/>
              </a:rPr>
              <a:t>的</a:t>
            </a:r>
          </a:p>
          <a:p>
            <a:r>
              <a:rPr lang="zh-CN" altLang="en-US" dirty="0">
                <a:latin typeface="楷体" panose="02010609060101010101" pitchFamily="49" charset="-122"/>
                <a:ea typeface="楷体" panose="02010609060101010101" pitchFamily="49" charset="-122"/>
              </a:rPr>
              <a:t>地址赋予 </a:t>
            </a:r>
            <a:r>
              <a:rPr lang="en-US" altLang="zh-CN" dirty="0">
                <a:latin typeface="楷体" panose="02010609060101010101" pitchFamily="49" charset="-122"/>
                <a:ea typeface="楷体" panose="02010609060101010101" pitchFamily="49" charset="-122"/>
              </a:rPr>
              <a:t>p </a:t>
            </a:r>
            <a:r>
              <a:rPr lang="zh-CN" altLang="en-US" dirty="0">
                <a:latin typeface="楷体" panose="02010609060101010101" pitchFamily="49" charset="-122"/>
                <a:ea typeface="楷体" panose="02010609060101010101" pitchFamily="49" charset="-122"/>
              </a:rPr>
              <a:t>可以有以下两种方式：</a:t>
            </a:r>
          </a:p>
          <a:p>
            <a:r>
              <a:rPr lang="zh-CN" altLang="en-US" dirty="0">
                <a:latin typeface="楷体" panose="02010609060101010101" pitchFamily="49" charset="-122"/>
                <a:ea typeface="楷体" panose="02010609060101010101" pitchFamily="49" charset="-122"/>
              </a:rPr>
              <a:t>①指针变量初始化的方法</a:t>
            </a:r>
          </a:p>
          <a:p>
            <a:r>
              <a:rPr lang="en-US" altLang="zh-CN" dirty="0">
                <a:latin typeface="楷体" panose="02010609060101010101" pitchFamily="49" charset="-122"/>
                <a:ea typeface="楷体" panose="02010609060101010101" pitchFamily="49" charset="-122"/>
              </a:rPr>
              <a:t>int a; int *p=&amp;a;</a:t>
            </a:r>
          </a:p>
          <a:p>
            <a:r>
              <a:rPr lang="en-US" altLang="zh-CN" dirty="0">
                <a:latin typeface="楷体" panose="02010609060101010101" pitchFamily="49" charset="-122"/>
                <a:ea typeface="楷体" panose="02010609060101010101" pitchFamily="49" charset="-122"/>
              </a:rPr>
              <a:t>②</a:t>
            </a:r>
            <a:r>
              <a:rPr lang="zh-CN" altLang="en-US" dirty="0">
                <a:latin typeface="楷体" panose="02010609060101010101" pitchFamily="49" charset="-122"/>
                <a:ea typeface="楷体" panose="02010609060101010101" pitchFamily="49" charset="-122"/>
              </a:rPr>
              <a:t>赋值语句的方法</a:t>
            </a:r>
          </a:p>
          <a:p>
            <a:r>
              <a:rPr lang="en-US" altLang="zh-CN" dirty="0">
                <a:latin typeface="楷体" panose="02010609060101010101" pitchFamily="49" charset="-122"/>
                <a:ea typeface="楷体" panose="02010609060101010101" pitchFamily="49" charset="-122"/>
              </a:rPr>
              <a:t>int a; int *p; p=&amp;a;</a:t>
            </a:r>
          </a:p>
          <a:p>
            <a:r>
              <a:rPr lang="zh-CN" altLang="en-US" dirty="0">
                <a:latin typeface="楷体" panose="02010609060101010101" pitchFamily="49" charset="-122"/>
                <a:ea typeface="楷体" panose="02010609060101010101" pitchFamily="49" charset="-122"/>
              </a:rPr>
              <a:t>不允许把一个数赋予指针变量，故如下的赋值是错误的：</a:t>
            </a:r>
            <a:r>
              <a:rPr lang="en-US" altLang="zh-CN" dirty="0">
                <a:latin typeface="楷体" panose="02010609060101010101" pitchFamily="49" charset="-122"/>
                <a:ea typeface="楷体" panose="02010609060101010101" pitchFamily="49" charset="-122"/>
              </a:rPr>
              <a:t>int *p</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p=1000</a:t>
            </a:r>
            <a:r>
              <a:rPr lang="zh-CN" altLang="en-US" dirty="0">
                <a:latin typeface="楷体" panose="02010609060101010101" pitchFamily="49" charset="-122"/>
                <a:ea typeface="楷体" panose="02010609060101010101" pitchFamily="49" charset="-122"/>
              </a:rPr>
              <a:t>； 。被赋值的</a:t>
            </a:r>
          </a:p>
          <a:p>
            <a:r>
              <a:rPr lang="zh-CN" altLang="en-US" dirty="0">
                <a:latin typeface="楷体" panose="02010609060101010101" pitchFamily="49" charset="-122"/>
                <a:ea typeface="楷体" panose="02010609060101010101" pitchFamily="49" charset="-122"/>
              </a:rPr>
              <a:t>指针变量前不能再加“*”说明符，故如下的赋值也是错误的：*</a:t>
            </a:r>
            <a:r>
              <a:rPr lang="en-US" altLang="zh-CN" dirty="0">
                <a:latin typeface="楷体" panose="02010609060101010101" pitchFamily="49" charset="-122"/>
                <a:ea typeface="楷体" panose="02010609060101010101" pitchFamily="49" charset="-122"/>
              </a:rPr>
              <a:t>p=&amp;a</a:t>
            </a:r>
            <a:r>
              <a:rPr lang="zh-CN" altLang="en-US"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3842148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a:xfrm>
            <a:off x="838200" y="365126"/>
            <a:ext cx="10515600" cy="557984"/>
          </a:xfrm>
        </p:spPr>
        <p:txBody>
          <a:bodyPr>
            <a:normAutofit/>
          </a:bodyPr>
          <a:lstStyle/>
          <a:p>
            <a:r>
              <a:rPr lang="zh-CN" altLang="en-US" sz="2000" dirty="0"/>
              <a:t>指针变量初始化</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838200" y="1391784"/>
            <a:ext cx="10515600" cy="4074432"/>
          </a:xfrm>
        </p:spPr>
        <p:txBody>
          <a:bodyPr>
            <a:normAutofit fontScale="55000" lnSpcReduction="20000"/>
          </a:bodyPr>
          <a:lstStyle/>
          <a:p>
            <a:r>
              <a:rPr lang="zh-CN" altLang="en-US" dirty="0">
                <a:latin typeface="楷体" panose="02010609060101010101" pitchFamily="49" charset="-122"/>
                <a:ea typeface="楷体" panose="02010609060101010101" pitchFamily="49" charset="-122"/>
              </a:rPr>
              <a:t>给指针变量 </a:t>
            </a:r>
            <a:r>
              <a:rPr lang="en-US" altLang="zh-CN" dirty="0">
                <a:latin typeface="楷体" panose="02010609060101010101" pitchFamily="49" charset="-122"/>
                <a:ea typeface="楷体" panose="02010609060101010101" pitchFamily="49" charset="-122"/>
              </a:rPr>
              <a:t>p </a:t>
            </a:r>
            <a:r>
              <a:rPr lang="zh-CN" altLang="en-US" dirty="0">
                <a:latin typeface="楷体" panose="02010609060101010101" pitchFamily="49" charset="-122"/>
                <a:ea typeface="楷体" panose="02010609060101010101" pitchFamily="49" charset="-122"/>
              </a:rPr>
              <a:t>赋值</a:t>
            </a:r>
          </a:p>
          <a:p>
            <a:r>
              <a:rPr lang="en-US" altLang="zh-CN" dirty="0">
                <a:latin typeface="楷体" panose="02010609060101010101" pitchFamily="49" charset="-122"/>
                <a:ea typeface="楷体" panose="02010609060101010101" pitchFamily="49" charset="-122"/>
              </a:rPr>
              <a:t>P=&amp;a;</a:t>
            </a:r>
          </a:p>
          <a:p>
            <a:r>
              <a:rPr lang="zh-CN" altLang="en-US" dirty="0">
                <a:latin typeface="楷体" panose="02010609060101010101" pitchFamily="49" charset="-122"/>
                <a:ea typeface="楷体" panose="02010609060101010101" pitchFamily="49" charset="-122"/>
              </a:rPr>
              <a:t>即把 </a:t>
            </a:r>
            <a:r>
              <a:rPr lang="en-US" altLang="zh-CN" dirty="0">
                <a:latin typeface="楷体" panose="02010609060101010101" pitchFamily="49" charset="-122"/>
                <a:ea typeface="楷体" panose="02010609060101010101" pitchFamily="49" charset="-122"/>
              </a:rPr>
              <a:t>a </a:t>
            </a:r>
            <a:r>
              <a:rPr lang="zh-CN" altLang="en-US" dirty="0">
                <a:latin typeface="楷体" panose="02010609060101010101" pitchFamily="49" charset="-122"/>
                <a:ea typeface="楷体" panose="02010609060101010101" pitchFamily="49" charset="-122"/>
              </a:rPr>
              <a:t>变量的内存空间地址（比如：</a:t>
            </a:r>
            <a:r>
              <a:rPr lang="en-US" altLang="zh-CN" dirty="0">
                <a:latin typeface="楷体" panose="02010609060101010101" pitchFamily="49" charset="-122"/>
                <a:ea typeface="楷体" panose="02010609060101010101" pitchFamily="49" charset="-122"/>
              </a:rPr>
              <a:t>XXX</a:t>
            </a:r>
            <a:r>
              <a:rPr lang="zh-CN" altLang="en-US" dirty="0">
                <a:latin typeface="楷体" panose="02010609060101010101" pitchFamily="49" charset="-122"/>
                <a:ea typeface="楷体" panose="02010609060101010101" pitchFamily="49" charset="-122"/>
              </a:rPr>
              <a:t>）给</a:t>
            </a:r>
          </a:p>
          <a:p>
            <a:r>
              <a:rPr lang="zh-CN" altLang="en-US" dirty="0">
                <a:latin typeface="楷体" panose="02010609060101010101" pitchFamily="49" charset="-122"/>
                <a:ea typeface="楷体" panose="02010609060101010101" pitchFamily="49" charset="-122"/>
              </a:rPr>
              <a:t>了 </a:t>
            </a:r>
            <a:r>
              <a:rPr lang="en-US" altLang="zh-CN" dirty="0">
                <a:latin typeface="楷体" panose="02010609060101010101" pitchFamily="49" charset="-122"/>
                <a:ea typeface="楷体" panose="02010609060101010101" pitchFamily="49" charset="-122"/>
              </a:rPr>
              <a:t>p</a:t>
            </a:r>
            <a:r>
              <a:rPr lang="zh-CN" altLang="en-US" dirty="0">
                <a:latin typeface="楷体" panose="02010609060101010101" pitchFamily="49" charset="-122"/>
                <a:ea typeface="楷体" panose="02010609060101010101" pitchFamily="49" charset="-122"/>
              </a:rPr>
              <a:t>。显然，直接对 </a:t>
            </a:r>
            <a:r>
              <a:rPr lang="en-US" altLang="zh-CN" dirty="0">
                <a:latin typeface="楷体" panose="02010609060101010101" pitchFamily="49" charset="-122"/>
                <a:ea typeface="楷体" panose="02010609060101010101" pitchFamily="49" charset="-122"/>
              </a:rPr>
              <a:t>p </a:t>
            </a:r>
            <a:r>
              <a:rPr lang="zh-CN" altLang="en-US" dirty="0">
                <a:latin typeface="楷体" panose="02010609060101010101" pitchFamily="49" charset="-122"/>
                <a:ea typeface="楷体" panose="02010609060101010101" pitchFamily="49" charset="-122"/>
              </a:rPr>
              <a:t>存取，操作的是地址。通过</a:t>
            </a:r>
          </a:p>
          <a:p>
            <a:r>
              <a:rPr lang="zh-CN" altLang="en-US" dirty="0">
                <a:latin typeface="楷体" panose="02010609060101010101" pitchFamily="49" charset="-122"/>
                <a:ea typeface="楷体" panose="02010609060101010101" pitchFamily="49" charset="-122"/>
              </a:rPr>
              <a:t>这个地址间接地操作，才是整数 </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P </a:t>
            </a:r>
            <a:r>
              <a:rPr lang="zh-CN" altLang="en-US" dirty="0">
                <a:latin typeface="楷体" panose="02010609060101010101" pitchFamily="49" charset="-122"/>
                <a:ea typeface="楷体" panose="02010609060101010101" pitchFamily="49" charset="-122"/>
              </a:rPr>
              <a:t>的间接操作</a:t>
            </a:r>
          </a:p>
          <a:p>
            <a:r>
              <a:rPr lang="zh-CN" altLang="en-US" dirty="0">
                <a:latin typeface="楷体" panose="02010609060101010101" pitchFamily="49" charset="-122"/>
                <a:ea typeface="楷体" panose="02010609060101010101" pitchFamily="49" charset="-122"/>
              </a:rPr>
              <a:t>要使用指针操作符“*”，即*</a:t>
            </a:r>
            <a:r>
              <a:rPr lang="en-US" altLang="zh-CN" dirty="0">
                <a:latin typeface="楷体" panose="02010609060101010101" pitchFamily="49" charset="-122"/>
                <a:ea typeface="楷体" panose="02010609060101010101" pitchFamily="49" charset="-122"/>
              </a:rPr>
              <a:t>p </a:t>
            </a:r>
            <a:r>
              <a:rPr lang="zh-CN" altLang="en-US" dirty="0">
                <a:latin typeface="楷体" panose="02010609060101010101" pitchFamily="49" charset="-122"/>
                <a:ea typeface="楷体" panose="02010609060101010101" pitchFamily="49" charset="-122"/>
              </a:rPr>
              <a:t>的值才是 </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。设有</a:t>
            </a:r>
          </a:p>
          <a:p>
            <a:r>
              <a:rPr lang="zh-CN" altLang="en-US" dirty="0">
                <a:latin typeface="楷体" panose="02010609060101010101" pitchFamily="49" charset="-122"/>
                <a:ea typeface="楷体" panose="02010609060101010101" pitchFamily="49" charset="-122"/>
              </a:rPr>
              <a:t>指向整型变量的指针变量 </a:t>
            </a:r>
            <a:r>
              <a:rPr lang="en-US" altLang="zh-CN" dirty="0">
                <a:latin typeface="楷体" panose="02010609060101010101" pitchFamily="49" charset="-122"/>
                <a:ea typeface="楷体" panose="02010609060101010101" pitchFamily="49" charset="-122"/>
              </a:rPr>
              <a:t>p</a:t>
            </a:r>
            <a:r>
              <a:rPr lang="zh-CN" altLang="en-US" dirty="0">
                <a:latin typeface="楷体" panose="02010609060101010101" pitchFamily="49" charset="-122"/>
                <a:ea typeface="楷体" panose="02010609060101010101" pitchFamily="49" charset="-122"/>
              </a:rPr>
              <a:t>， 如要把整型变量 </a:t>
            </a:r>
            <a:r>
              <a:rPr lang="en-US" altLang="zh-CN" dirty="0">
                <a:latin typeface="楷体" panose="02010609060101010101" pitchFamily="49" charset="-122"/>
                <a:ea typeface="楷体" panose="02010609060101010101" pitchFamily="49" charset="-122"/>
              </a:rPr>
              <a:t>a </a:t>
            </a:r>
            <a:r>
              <a:rPr lang="zh-CN" altLang="en-US" dirty="0">
                <a:latin typeface="楷体" panose="02010609060101010101" pitchFamily="49" charset="-122"/>
                <a:ea typeface="楷体" panose="02010609060101010101" pitchFamily="49" charset="-122"/>
              </a:rPr>
              <a:t>的</a:t>
            </a:r>
          </a:p>
          <a:p>
            <a:r>
              <a:rPr lang="zh-CN" altLang="en-US" dirty="0">
                <a:latin typeface="楷体" panose="02010609060101010101" pitchFamily="49" charset="-122"/>
                <a:ea typeface="楷体" panose="02010609060101010101" pitchFamily="49" charset="-122"/>
              </a:rPr>
              <a:t>地址赋予 </a:t>
            </a:r>
            <a:r>
              <a:rPr lang="en-US" altLang="zh-CN" dirty="0">
                <a:latin typeface="楷体" panose="02010609060101010101" pitchFamily="49" charset="-122"/>
                <a:ea typeface="楷体" panose="02010609060101010101" pitchFamily="49" charset="-122"/>
              </a:rPr>
              <a:t>p </a:t>
            </a:r>
            <a:r>
              <a:rPr lang="zh-CN" altLang="en-US" dirty="0">
                <a:latin typeface="楷体" panose="02010609060101010101" pitchFamily="49" charset="-122"/>
                <a:ea typeface="楷体" panose="02010609060101010101" pitchFamily="49" charset="-122"/>
              </a:rPr>
              <a:t>可以有以下两种方式：</a:t>
            </a:r>
          </a:p>
          <a:p>
            <a:r>
              <a:rPr lang="zh-CN" altLang="en-US" dirty="0">
                <a:latin typeface="楷体" panose="02010609060101010101" pitchFamily="49" charset="-122"/>
                <a:ea typeface="楷体" panose="02010609060101010101" pitchFamily="49" charset="-122"/>
              </a:rPr>
              <a:t>①指针变量初始化的方法</a:t>
            </a:r>
          </a:p>
          <a:p>
            <a:r>
              <a:rPr lang="en-US" altLang="zh-CN" dirty="0">
                <a:latin typeface="楷体" panose="02010609060101010101" pitchFamily="49" charset="-122"/>
                <a:ea typeface="楷体" panose="02010609060101010101" pitchFamily="49" charset="-122"/>
              </a:rPr>
              <a:t>int a; int *p=&amp;a;</a:t>
            </a:r>
          </a:p>
          <a:p>
            <a:r>
              <a:rPr lang="en-US" altLang="zh-CN" dirty="0">
                <a:latin typeface="楷体" panose="02010609060101010101" pitchFamily="49" charset="-122"/>
                <a:ea typeface="楷体" panose="02010609060101010101" pitchFamily="49" charset="-122"/>
              </a:rPr>
              <a:t>②</a:t>
            </a:r>
            <a:r>
              <a:rPr lang="zh-CN" altLang="en-US" dirty="0">
                <a:latin typeface="楷体" panose="02010609060101010101" pitchFamily="49" charset="-122"/>
                <a:ea typeface="楷体" panose="02010609060101010101" pitchFamily="49" charset="-122"/>
              </a:rPr>
              <a:t>赋值语句的方法</a:t>
            </a:r>
          </a:p>
          <a:p>
            <a:r>
              <a:rPr lang="en-US" altLang="zh-CN" dirty="0">
                <a:latin typeface="楷体" panose="02010609060101010101" pitchFamily="49" charset="-122"/>
                <a:ea typeface="楷体" panose="02010609060101010101" pitchFamily="49" charset="-122"/>
              </a:rPr>
              <a:t>int a; int *p; p=&amp;a;</a:t>
            </a:r>
          </a:p>
          <a:p>
            <a:r>
              <a:rPr lang="zh-CN" altLang="en-US" dirty="0">
                <a:latin typeface="楷体" panose="02010609060101010101" pitchFamily="49" charset="-122"/>
                <a:ea typeface="楷体" panose="02010609060101010101" pitchFamily="49" charset="-122"/>
              </a:rPr>
              <a:t>不允许把一个数赋予指针变量，故如下的赋值是错误的：</a:t>
            </a:r>
            <a:r>
              <a:rPr lang="en-US" altLang="zh-CN" dirty="0">
                <a:latin typeface="楷体" panose="02010609060101010101" pitchFamily="49" charset="-122"/>
                <a:ea typeface="楷体" panose="02010609060101010101" pitchFamily="49" charset="-122"/>
              </a:rPr>
              <a:t>int *p</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p=1000</a:t>
            </a:r>
            <a:r>
              <a:rPr lang="zh-CN" altLang="en-US" dirty="0">
                <a:latin typeface="楷体" panose="02010609060101010101" pitchFamily="49" charset="-122"/>
                <a:ea typeface="楷体" panose="02010609060101010101" pitchFamily="49" charset="-122"/>
              </a:rPr>
              <a:t>； 。被赋值的</a:t>
            </a:r>
          </a:p>
          <a:p>
            <a:r>
              <a:rPr lang="zh-CN" altLang="en-US" dirty="0">
                <a:latin typeface="楷体" panose="02010609060101010101" pitchFamily="49" charset="-122"/>
                <a:ea typeface="楷体" panose="02010609060101010101" pitchFamily="49" charset="-122"/>
              </a:rPr>
              <a:t>指针变量前不能再加“*”说明符，故如下的赋值也是错误的：*</a:t>
            </a:r>
            <a:r>
              <a:rPr lang="en-US" altLang="zh-CN" dirty="0">
                <a:latin typeface="楷体" panose="02010609060101010101" pitchFamily="49" charset="-122"/>
                <a:ea typeface="楷体" panose="02010609060101010101" pitchFamily="49" charset="-122"/>
              </a:rPr>
              <a:t>p=&amp;a</a:t>
            </a:r>
            <a:r>
              <a:rPr lang="zh-CN" altLang="en-US"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133815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p:txBody>
          <a:bodyPr/>
          <a:lstStyle/>
          <a:p>
            <a:r>
              <a:rPr lang="zh-CN" altLang="en-US" dirty="0"/>
              <a:t>指针</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838200" y="1825625"/>
            <a:ext cx="10515600" cy="1290799"/>
          </a:xfrm>
        </p:spPr>
        <p:txBody>
          <a:bodyPr/>
          <a:lstStyle/>
          <a:p>
            <a:r>
              <a:rPr lang="zh-CN" altLang="en-US" dirty="0"/>
              <a:t>取值</a:t>
            </a:r>
            <a:endParaRPr lang="en-US" altLang="zh-CN" dirty="0"/>
          </a:p>
          <a:p>
            <a:r>
              <a:rPr lang="zh-CN" altLang="en-US" dirty="0"/>
              <a:t>取地址</a:t>
            </a:r>
          </a:p>
        </p:txBody>
      </p:sp>
      <p:pic>
        <p:nvPicPr>
          <p:cNvPr id="6" name="图片 5">
            <a:extLst>
              <a:ext uri="{FF2B5EF4-FFF2-40B4-BE49-F238E27FC236}">
                <a16:creationId xmlns:a16="http://schemas.microsoft.com/office/drawing/2014/main" id="{2BFBFF62-118B-C0A4-B0C3-F13D0D3FEF90}"/>
              </a:ext>
            </a:extLst>
          </p:cNvPr>
          <p:cNvPicPr>
            <a:picLocks noChangeAspect="1"/>
          </p:cNvPicPr>
          <p:nvPr/>
        </p:nvPicPr>
        <p:blipFill>
          <a:blip r:embed="rId2"/>
          <a:stretch>
            <a:fillRect/>
          </a:stretch>
        </p:blipFill>
        <p:spPr>
          <a:xfrm>
            <a:off x="732518" y="3368068"/>
            <a:ext cx="4773839" cy="2826966"/>
          </a:xfrm>
          <a:prstGeom prst="rect">
            <a:avLst/>
          </a:prstGeom>
        </p:spPr>
      </p:pic>
      <p:pic>
        <p:nvPicPr>
          <p:cNvPr id="9" name="图片 8">
            <a:extLst>
              <a:ext uri="{FF2B5EF4-FFF2-40B4-BE49-F238E27FC236}">
                <a16:creationId xmlns:a16="http://schemas.microsoft.com/office/drawing/2014/main" id="{FFA5B591-E41D-8FB2-E70D-C094DE98AAED}"/>
              </a:ext>
            </a:extLst>
          </p:cNvPr>
          <p:cNvPicPr>
            <a:picLocks noChangeAspect="1"/>
          </p:cNvPicPr>
          <p:nvPr/>
        </p:nvPicPr>
        <p:blipFill>
          <a:blip r:embed="rId3"/>
          <a:stretch>
            <a:fillRect/>
          </a:stretch>
        </p:blipFill>
        <p:spPr>
          <a:xfrm>
            <a:off x="6719928" y="3341398"/>
            <a:ext cx="4324267" cy="2880305"/>
          </a:xfrm>
          <a:prstGeom prst="rect">
            <a:avLst/>
          </a:prstGeom>
        </p:spPr>
      </p:pic>
    </p:spTree>
    <p:extLst>
      <p:ext uri="{BB962C8B-B14F-4D97-AF65-F5344CB8AC3E}">
        <p14:creationId xmlns:p14="http://schemas.microsoft.com/office/powerpoint/2010/main" val="27787350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a:xfrm>
            <a:off x="838200" y="365126"/>
            <a:ext cx="10515600" cy="571046"/>
          </a:xfrm>
        </p:spPr>
        <p:txBody>
          <a:bodyPr>
            <a:normAutofit fontScale="90000"/>
          </a:bodyPr>
          <a:lstStyle/>
          <a:p>
            <a:r>
              <a:rPr lang="zh-CN" altLang="en-US" dirty="0"/>
              <a:t>指针和数组</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951411" y="1169715"/>
            <a:ext cx="10515600" cy="4518569"/>
          </a:xfrm>
        </p:spPr>
        <p:txBody>
          <a:bodyPr>
            <a:normAutofit fontScale="32500" lnSpcReduction="20000"/>
          </a:bodyPr>
          <a:lstStyle/>
          <a:p>
            <a:r>
              <a:rPr lang="zh-CN" altLang="en-US" dirty="0"/>
              <a:t>指针和数组</a:t>
            </a:r>
            <a:endParaRPr lang="en-US" altLang="zh-CN" dirty="0"/>
          </a:p>
          <a:p>
            <a:r>
              <a:rPr lang="zh-CN" altLang="en-US" dirty="0"/>
              <a:t>指针与数组的关系</a:t>
            </a:r>
          </a:p>
          <a:p>
            <a:r>
              <a:rPr lang="zh-CN" altLang="en-US" dirty="0"/>
              <a:t>指向数组的指针变量称为数组指针变量。一个数组是一块连续的内存单元组成的，数组</a:t>
            </a:r>
          </a:p>
          <a:p>
            <a:r>
              <a:rPr lang="zh-CN" altLang="en-US" dirty="0"/>
              <a:t>名就是这块连续内存单元的首地址。一个数组元素的首地址就是指它所占有的几个内存单元</a:t>
            </a:r>
          </a:p>
          <a:p>
            <a:r>
              <a:rPr lang="zh-CN" altLang="en-US" dirty="0"/>
              <a:t>的首地址。一个指针变量即可以指向一个数组，也可以指向一个数组元素，可把数组名或第</a:t>
            </a:r>
          </a:p>
          <a:p>
            <a:r>
              <a:rPr lang="zh-CN" altLang="en-US" dirty="0"/>
              <a:t>一个元素的地址赋予它。如要使指针变量指向第 </a:t>
            </a:r>
            <a:r>
              <a:rPr lang="en-US" altLang="zh-CN" dirty="0" err="1"/>
              <a:t>i</a:t>
            </a:r>
            <a:r>
              <a:rPr lang="en-US" altLang="zh-CN" dirty="0"/>
              <a:t> </a:t>
            </a:r>
            <a:r>
              <a:rPr lang="zh-CN" altLang="en-US" dirty="0"/>
              <a:t>号元素，可以把 </a:t>
            </a:r>
            <a:r>
              <a:rPr lang="en-US" altLang="zh-CN" dirty="0" err="1"/>
              <a:t>i</a:t>
            </a:r>
            <a:r>
              <a:rPr lang="en-US" altLang="zh-CN" dirty="0"/>
              <a:t> </a:t>
            </a:r>
            <a:r>
              <a:rPr lang="zh-CN" altLang="en-US" dirty="0"/>
              <a:t>元素的首地址赋予它，</a:t>
            </a:r>
          </a:p>
          <a:p>
            <a:r>
              <a:rPr lang="zh-CN" altLang="en-US" dirty="0"/>
              <a:t>或把数组名加 </a:t>
            </a:r>
            <a:r>
              <a:rPr lang="en-US" altLang="zh-CN" dirty="0" err="1"/>
              <a:t>i</a:t>
            </a:r>
            <a:r>
              <a:rPr lang="en-US" altLang="zh-CN" dirty="0"/>
              <a:t> </a:t>
            </a:r>
            <a:r>
              <a:rPr lang="zh-CN" altLang="en-US" dirty="0"/>
              <a:t>赋予它。</a:t>
            </a:r>
          </a:p>
          <a:p>
            <a:r>
              <a:rPr lang="zh-CN" altLang="en-US" dirty="0"/>
              <a:t>设有数组 </a:t>
            </a:r>
            <a:r>
              <a:rPr lang="en-US" altLang="zh-CN" dirty="0"/>
              <a:t>a</a:t>
            </a:r>
            <a:r>
              <a:rPr lang="zh-CN" altLang="en-US" dirty="0"/>
              <a:t>，指向 </a:t>
            </a:r>
            <a:r>
              <a:rPr lang="en-US" altLang="zh-CN" dirty="0"/>
              <a:t>a </a:t>
            </a:r>
            <a:r>
              <a:rPr lang="zh-CN" altLang="en-US" dirty="0"/>
              <a:t>的指针变量为 </a:t>
            </a:r>
            <a:r>
              <a:rPr lang="en-US" altLang="zh-CN" dirty="0"/>
              <a:t>pa</a:t>
            </a:r>
            <a:r>
              <a:rPr lang="zh-CN" altLang="en-US" dirty="0"/>
              <a:t>，则有以下关系：</a:t>
            </a:r>
            <a:r>
              <a:rPr lang="en-US" altLang="zh-CN" dirty="0"/>
              <a:t>pa</a:t>
            </a:r>
            <a:r>
              <a:rPr lang="zh-CN" altLang="en-US" dirty="0"/>
              <a:t>、</a:t>
            </a:r>
            <a:r>
              <a:rPr lang="en-US" altLang="zh-CN" dirty="0"/>
              <a:t>a</a:t>
            </a:r>
            <a:r>
              <a:rPr lang="zh-CN" altLang="en-US" dirty="0"/>
              <a:t>、</a:t>
            </a:r>
            <a:r>
              <a:rPr lang="en-US" altLang="zh-CN" dirty="0"/>
              <a:t>&amp;a[0]</a:t>
            </a:r>
            <a:r>
              <a:rPr lang="zh-CN" altLang="en-US" dirty="0"/>
              <a:t>均指向同一单元，</a:t>
            </a:r>
          </a:p>
          <a:p>
            <a:r>
              <a:rPr lang="zh-CN" altLang="en-US" dirty="0"/>
              <a:t>是数组 </a:t>
            </a:r>
            <a:r>
              <a:rPr lang="en-US" altLang="zh-CN" dirty="0"/>
              <a:t>a </a:t>
            </a:r>
            <a:r>
              <a:rPr lang="zh-CN" altLang="en-US" dirty="0"/>
              <a:t>的首地址，也是 </a:t>
            </a:r>
            <a:r>
              <a:rPr lang="en-US" altLang="zh-CN" dirty="0"/>
              <a:t>0 </a:t>
            </a:r>
            <a:r>
              <a:rPr lang="zh-CN" altLang="en-US" dirty="0"/>
              <a:t>号元素 </a:t>
            </a:r>
            <a:r>
              <a:rPr lang="en-US" altLang="zh-CN" dirty="0"/>
              <a:t>a[0]</a:t>
            </a:r>
            <a:r>
              <a:rPr lang="zh-CN" altLang="en-US" dirty="0"/>
              <a:t>的首地址。</a:t>
            </a:r>
            <a:r>
              <a:rPr lang="en-US" altLang="zh-CN" dirty="0"/>
              <a:t>pa+1</a:t>
            </a:r>
            <a:r>
              <a:rPr lang="zh-CN" altLang="en-US" dirty="0"/>
              <a:t>、</a:t>
            </a:r>
            <a:r>
              <a:rPr lang="en-US" altLang="zh-CN" dirty="0"/>
              <a:t>a+1</a:t>
            </a:r>
            <a:r>
              <a:rPr lang="zh-CN" altLang="en-US" dirty="0"/>
              <a:t>、</a:t>
            </a:r>
            <a:r>
              <a:rPr lang="en-US" altLang="zh-CN" dirty="0"/>
              <a:t>&amp;a[1]</a:t>
            </a:r>
            <a:r>
              <a:rPr lang="zh-CN" altLang="en-US" dirty="0"/>
              <a:t>均指向 </a:t>
            </a:r>
            <a:r>
              <a:rPr lang="en-US" altLang="zh-CN" dirty="0"/>
              <a:t>1 </a:t>
            </a:r>
            <a:r>
              <a:rPr lang="zh-CN" altLang="en-US" dirty="0"/>
              <a:t>号元素 </a:t>
            </a:r>
            <a:r>
              <a:rPr lang="en-US" altLang="zh-CN" dirty="0"/>
              <a:t>a[1]</a:t>
            </a:r>
            <a:r>
              <a:rPr lang="zh-CN" altLang="en-US" dirty="0"/>
              <a:t>。</a:t>
            </a:r>
          </a:p>
          <a:p>
            <a:r>
              <a:rPr lang="zh-CN" altLang="en-US" dirty="0"/>
              <a:t>类推可知 </a:t>
            </a:r>
            <a:r>
              <a:rPr lang="en-US" altLang="zh-CN" dirty="0" err="1"/>
              <a:t>pa+i</a:t>
            </a:r>
            <a:r>
              <a:rPr lang="zh-CN" altLang="en-US" dirty="0"/>
              <a:t>、</a:t>
            </a:r>
            <a:r>
              <a:rPr lang="en-US" altLang="zh-CN" dirty="0" err="1"/>
              <a:t>a+i</a:t>
            </a:r>
            <a:r>
              <a:rPr lang="zh-CN" altLang="en-US" dirty="0"/>
              <a:t>、</a:t>
            </a:r>
            <a:r>
              <a:rPr lang="en-US" altLang="zh-CN" dirty="0"/>
              <a:t>&amp;a[</a:t>
            </a:r>
            <a:r>
              <a:rPr lang="en-US" altLang="zh-CN" dirty="0" err="1"/>
              <a:t>i</a:t>
            </a:r>
            <a:r>
              <a:rPr lang="en-US" altLang="zh-CN" dirty="0"/>
              <a:t>]</a:t>
            </a:r>
            <a:r>
              <a:rPr lang="zh-CN" altLang="en-US" dirty="0"/>
              <a:t>指向 </a:t>
            </a:r>
            <a:r>
              <a:rPr lang="en-US" altLang="zh-CN" dirty="0" err="1"/>
              <a:t>i</a:t>
            </a:r>
            <a:r>
              <a:rPr lang="en-US" altLang="zh-CN" dirty="0"/>
              <a:t> </a:t>
            </a:r>
            <a:r>
              <a:rPr lang="zh-CN" altLang="en-US" dirty="0"/>
              <a:t>号元素 </a:t>
            </a:r>
            <a:r>
              <a:rPr lang="en-US" altLang="zh-CN" dirty="0"/>
              <a:t>a[</a:t>
            </a:r>
            <a:r>
              <a:rPr lang="en-US" altLang="zh-CN" dirty="0" err="1"/>
              <a:t>i</a:t>
            </a:r>
            <a:r>
              <a:rPr lang="en-US" altLang="zh-CN" dirty="0"/>
              <a:t>]</a:t>
            </a:r>
            <a:r>
              <a:rPr lang="zh-CN" altLang="en-US" dirty="0"/>
              <a:t>。</a:t>
            </a:r>
            <a:r>
              <a:rPr lang="en-US" altLang="zh-CN" dirty="0"/>
              <a:t>pa </a:t>
            </a:r>
            <a:r>
              <a:rPr lang="zh-CN" altLang="en-US" dirty="0"/>
              <a:t>是变量，而 </a:t>
            </a:r>
            <a:r>
              <a:rPr lang="en-US" altLang="zh-CN" dirty="0"/>
              <a:t>a</a:t>
            </a:r>
            <a:r>
              <a:rPr lang="zh-CN" altLang="en-US" dirty="0"/>
              <a:t>，</a:t>
            </a:r>
            <a:r>
              <a:rPr lang="en-US" altLang="zh-CN" dirty="0"/>
              <a:t>&amp;a[</a:t>
            </a:r>
            <a:r>
              <a:rPr lang="en-US" altLang="zh-CN" dirty="0" err="1"/>
              <a:t>i</a:t>
            </a:r>
            <a:r>
              <a:rPr lang="en-US" altLang="zh-CN" dirty="0"/>
              <a:t>]</a:t>
            </a:r>
            <a:r>
              <a:rPr lang="zh-CN" altLang="en-US" dirty="0"/>
              <a:t>是常量，在编程时</a:t>
            </a:r>
          </a:p>
          <a:p>
            <a:r>
              <a:rPr lang="zh-CN" altLang="en-US" dirty="0"/>
              <a:t>应予以注意。</a:t>
            </a:r>
          </a:p>
          <a:p>
            <a:r>
              <a:rPr lang="zh-CN" altLang="en-US" dirty="0"/>
              <a:t>二、指向数组的指针</a:t>
            </a:r>
          </a:p>
          <a:p>
            <a:r>
              <a:rPr lang="zh-CN" altLang="en-US" dirty="0"/>
              <a:t>数组指针变量说明的一般形式为：</a:t>
            </a:r>
          </a:p>
          <a:p>
            <a:r>
              <a:rPr lang="zh-CN" altLang="en-US" dirty="0"/>
              <a:t>类型说明符 *指针变量名</a:t>
            </a:r>
          </a:p>
          <a:p>
            <a:r>
              <a:rPr lang="zh-CN" altLang="en-US" dirty="0"/>
              <a:t>其中类型说明符表示所指数组的类型，从一般形式可以看出，指向数组的指针变量和指</a:t>
            </a:r>
          </a:p>
          <a:p>
            <a:r>
              <a:rPr lang="zh-CN" altLang="en-US" dirty="0"/>
              <a:t>向普通变量的指针变量的说明是相同的。</a:t>
            </a:r>
          </a:p>
          <a:p>
            <a:r>
              <a:rPr lang="zh-CN" altLang="en-US" dirty="0"/>
              <a:t>引入指针变量后，就可以用两种方法访问数组元素了，</a:t>
            </a:r>
          </a:p>
          <a:p>
            <a:r>
              <a:rPr lang="zh-CN" altLang="en-US" dirty="0"/>
              <a:t>例如定义了 </a:t>
            </a:r>
            <a:r>
              <a:rPr lang="en-US" altLang="zh-CN" dirty="0"/>
              <a:t>int a[5];int *pa=a;</a:t>
            </a:r>
          </a:p>
          <a:p>
            <a:r>
              <a:rPr lang="zh-CN" altLang="en-US" dirty="0"/>
              <a:t>第一种方法为下标法，即用 </a:t>
            </a:r>
            <a:r>
              <a:rPr lang="en-US" altLang="zh-CN" dirty="0"/>
              <a:t>pa[</a:t>
            </a:r>
            <a:r>
              <a:rPr lang="en-US" altLang="zh-CN" dirty="0" err="1"/>
              <a:t>i</a:t>
            </a:r>
            <a:r>
              <a:rPr lang="en-US" altLang="zh-CN" dirty="0"/>
              <a:t>]</a:t>
            </a:r>
            <a:r>
              <a:rPr lang="zh-CN" altLang="en-US" dirty="0"/>
              <a:t>形式访问 </a:t>
            </a:r>
            <a:r>
              <a:rPr lang="en-US" altLang="zh-CN" dirty="0"/>
              <a:t>a </a:t>
            </a:r>
            <a:r>
              <a:rPr lang="zh-CN" altLang="en-US" dirty="0"/>
              <a:t>的数组元素。</a:t>
            </a:r>
          </a:p>
          <a:p>
            <a:r>
              <a:rPr lang="zh-CN" altLang="en-US" dirty="0"/>
              <a:t>第二种方法为指针法，即采用*</a:t>
            </a:r>
            <a:r>
              <a:rPr lang="en-US" altLang="zh-CN" dirty="0"/>
              <a:t>(</a:t>
            </a:r>
            <a:r>
              <a:rPr lang="en-US" altLang="zh-CN" dirty="0" err="1"/>
              <a:t>pa+i</a:t>
            </a:r>
            <a:r>
              <a:rPr lang="en-US" altLang="zh-CN" dirty="0"/>
              <a:t>)</a:t>
            </a:r>
            <a:r>
              <a:rPr lang="zh-CN" altLang="en-US" dirty="0"/>
              <a:t>形式，用间接访问的方法来访问数组元素。</a:t>
            </a:r>
          </a:p>
        </p:txBody>
      </p:sp>
    </p:spTree>
    <p:extLst>
      <p:ext uri="{BB962C8B-B14F-4D97-AF65-F5344CB8AC3E}">
        <p14:creationId xmlns:p14="http://schemas.microsoft.com/office/powerpoint/2010/main" val="37958387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p:txBody>
          <a:bodyPr/>
          <a:lstStyle/>
          <a:p>
            <a:r>
              <a:rPr lang="zh-CN" altLang="en-US" dirty="0"/>
              <a:t>指针</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838200" y="1825625"/>
            <a:ext cx="10515600" cy="1290799"/>
          </a:xfrm>
        </p:spPr>
        <p:txBody>
          <a:bodyPr/>
          <a:lstStyle/>
          <a:p>
            <a:r>
              <a:rPr lang="zh-CN" altLang="en-US" dirty="0"/>
              <a:t>指针数组和数组指针</a:t>
            </a:r>
            <a:endParaRPr lang="en-US" altLang="zh-CN" dirty="0"/>
          </a:p>
          <a:p>
            <a:r>
              <a:rPr lang="zh-CN" altLang="en-US" dirty="0"/>
              <a:t>初始化</a:t>
            </a:r>
          </a:p>
        </p:txBody>
      </p:sp>
      <p:pic>
        <p:nvPicPr>
          <p:cNvPr id="5" name="图片 4">
            <a:extLst>
              <a:ext uri="{FF2B5EF4-FFF2-40B4-BE49-F238E27FC236}">
                <a16:creationId xmlns:a16="http://schemas.microsoft.com/office/drawing/2014/main" id="{F39C5A70-8585-2BD1-703D-9AADA2ABC57B}"/>
              </a:ext>
            </a:extLst>
          </p:cNvPr>
          <p:cNvPicPr>
            <a:picLocks noChangeAspect="1"/>
          </p:cNvPicPr>
          <p:nvPr/>
        </p:nvPicPr>
        <p:blipFill>
          <a:blip r:embed="rId2"/>
          <a:stretch>
            <a:fillRect/>
          </a:stretch>
        </p:blipFill>
        <p:spPr>
          <a:xfrm>
            <a:off x="1132564" y="2818473"/>
            <a:ext cx="4449995" cy="2773627"/>
          </a:xfrm>
          <a:prstGeom prst="rect">
            <a:avLst/>
          </a:prstGeom>
        </p:spPr>
      </p:pic>
      <p:pic>
        <p:nvPicPr>
          <p:cNvPr id="7" name="图片 6">
            <a:extLst>
              <a:ext uri="{FF2B5EF4-FFF2-40B4-BE49-F238E27FC236}">
                <a16:creationId xmlns:a16="http://schemas.microsoft.com/office/drawing/2014/main" id="{22F12BDA-585B-8DA3-7947-6ADF750A77C5}"/>
              </a:ext>
            </a:extLst>
          </p:cNvPr>
          <p:cNvPicPr>
            <a:picLocks noChangeAspect="1"/>
          </p:cNvPicPr>
          <p:nvPr/>
        </p:nvPicPr>
        <p:blipFill>
          <a:blip r:embed="rId3"/>
          <a:stretch>
            <a:fillRect/>
          </a:stretch>
        </p:blipFill>
        <p:spPr>
          <a:xfrm>
            <a:off x="7060917" y="3347105"/>
            <a:ext cx="3604191" cy="2125939"/>
          </a:xfrm>
          <a:prstGeom prst="rect">
            <a:avLst/>
          </a:prstGeom>
        </p:spPr>
      </p:pic>
    </p:spTree>
    <p:extLst>
      <p:ext uri="{BB962C8B-B14F-4D97-AF65-F5344CB8AC3E}">
        <p14:creationId xmlns:p14="http://schemas.microsoft.com/office/powerpoint/2010/main" val="38665085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p:txBody>
          <a:bodyPr/>
          <a:lstStyle/>
          <a:p>
            <a:r>
              <a:rPr lang="zh-CN" altLang="en-US" dirty="0"/>
              <a:t>指针</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838200" y="1825625"/>
            <a:ext cx="10515600" cy="1290799"/>
          </a:xfrm>
        </p:spPr>
        <p:txBody>
          <a:bodyPr/>
          <a:lstStyle/>
          <a:p>
            <a:r>
              <a:rPr lang="zh-CN" altLang="en-US" dirty="0"/>
              <a:t>指针和二维数组</a:t>
            </a:r>
          </a:p>
        </p:txBody>
      </p:sp>
      <p:pic>
        <p:nvPicPr>
          <p:cNvPr id="6" name="图片 5">
            <a:extLst>
              <a:ext uri="{FF2B5EF4-FFF2-40B4-BE49-F238E27FC236}">
                <a16:creationId xmlns:a16="http://schemas.microsoft.com/office/drawing/2014/main" id="{4567AF18-888D-72C2-4F4F-D4EAD88AE973}"/>
              </a:ext>
            </a:extLst>
          </p:cNvPr>
          <p:cNvPicPr>
            <a:picLocks noChangeAspect="1"/>
          </p:cNvPicPr>
          <p:nvPr/>
        </p:nvPicPr>
        <p:blipFill>
          <a:blip r:embed="rId2"/>
          <a:stretch>
            <a:fillRect/>
          </a:stretch>
        </p:blipFill>
        <p:spPr>
          <a:xfrm>
            <a:off x="3701461" y="2930541"/>
            <a:ext cx="4789078" cy="3040322"/>
          </a:xfrm>
          <a:prstGeom prst="rect">
            <a:avLst/>
          </a:prstGeom>
        </p:spPr>
      </p:pic>
    </p:spTree>
    <p:extLst>
      <p:ext uri="{BB962C8B-B14F-4D97-AF65-F5344CB8AC3E}">
        <p14:creationId xmlns:p14="http://schemas.microsoft.com/office/powerpoint/2010/main" val="301198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D1C87-D292-B659-31C8-7E1E03913125}"/>
              </a:ext>
            </a:extLst>
          </p:cNvPr>
          <p:cNvSpPr>
            <a:spLocks noGrp="1"/>
          </p:cNvSpPr>
          <p:nvPr>
            <p:ph type="title"/>
          </p:nvPr>
        </p:nvSpPr>
        <p:spPr/>
        <p:txBody>
          <a:bodyPr/>
          <a:lstStyle/>
          <a:p>
            <a:r>
              <a:rPr lang="zh-CN" altLang="en-US" dirty="0"/>
              <a:t>怎么使用变量？</a:t>
            </a:r>
          </a:p>
        </p:txBody>
      </p:sp>
      <p:sp>
        <p:nvSpPr>
          <p:cNvPr id="3" name="内容占位符 2">
            <a:extLst>
              <a:ext uri="{FF2B5EF4-FFF2-40B4-BE49-F238E27FC236}">
                <a16:creationId xmlns:a16="http://schemas.microsoft.com/office/drawing/2014/main" id="{BBF2C4FB-BCC5-3537-292A-6A8A27479B26}"/>
              </a:ext>
            </a:extLst>
          </p:cNvPr>
          <p:cNvSpPr>
            <a:spLocks noGrp="1"/>
          </p:cNvSpPr>
          <p:nvPr>
            <p:ph idx="1"/>
          </p:nvPr>
        </p:nvSpPr>
        <p:spPr/>
        <p:txBody>
          <a:bodyPr/>
          <a:lstStyle/>
          <a:p>
            <a:r>
              <a:rPr lang="zh-CN" altLang="en-US" dirty="0"/>
              <a:t>变量命名</a:t>
            </a:r>
            <a:endParaRPr lang="en-US" altLang="zh-CN" dirty="0"/>
          </a:p>
          <a:p>
            <a:r>
              <a:rPr lang="zh-CN" altLang="en-US" dirty="0"/>
              <a:t>变量名只能是英文字母（</a:t>
            </a:r>
            <a:r>
              <a:rPr lang="en-US" altLang="zh-CN" dirty="0"/>
              <a:t>A-Z</a:t>
            </a:r>
            <a:r>
              <a:rPr lang="zh-CN" altLang="en-US" dirty="0"/>
              <a:t>，</a:t>
            </a:r>
            <a:r>
              <a:rPr lang="en-US" altLang="zh-CN" dirty="0"/>
              <a:t>a-z</a:t>
            </a:r>
            <a:r>
              <a:rPr lang="zh-CN" altLang="en-US" dirty="0"/>
              <a:t>）和数字（</a:t>
            </a:r>
            <a:r>
              <a:rPr lang="en-US" altLang="zh-CN" dirty="0"/>
              <a:t>0-9</a:t>
            </a:r>
            <a:r>
              <a:rPr lang="zh-CN" altLang="en-US" dirty="0"/>
              <a:t>）或者下划线（</a:t>
            </a:r>
            <a:r>
              <a:rPr lang="en-US" altLang="zh-CN" dirty="0"/>
              <a:t>_</a:t>
            </a:r>
            <a:r>
              <a:rPr lang="zh-CN" altLang="en-US" dirty="0"/>
              <a:t>）组成（中文不可以作为变量名）</a:t>
            </a:r>
            <a:endParaRPr lang="en-US" altLang="zh-CN" dirty="0"/>
          </a:p>
          <a:p>
            <a:r>
              <a:rPr lang="zh-CN" altLang="en-US" dirty="0"/>
              <a:t>第一个字母必须是字母或下划线开头</a:t>
            </a:r>
            <a:endParaRPr lang="en-US" altLang="zh-CN" dirty="0"/>
          </a:p>
          <a:p>
            <a:r>
              <a:rPr lang="zh-CN" altLang="en-US" dirty="0"/>
              <a:t>变量名区分大小写</a:t>
            </a:r>
            <a:endParaRPr lang="en-US" altLang="zh-CN" dirty="0"/>
          </a:p>
          <a:p>
            <a:r>
              <a:rPr lang="zh-CN" altLang="en-US" dirty="0"/>
              <a:t>不能使用关键字作为变量名</a:t>
            </a:r>
          </a:p>
        </p:txBody>
      </p:sp>
    </p:spTree>
    <p:extLst>
      <p:ext uri="{BB962C8B-B14F-4D97-AF65-F5344CB8AC3E}">
        <p14:creationId xmlns:p14="http://schemas.microsoft.com/office/powerpoint/2010/main" val="5711398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p:txBody>
          <a:bodyPr/>
          <a:lstStyle/>
          <a:p>
            <a:r>
              <a:rPr lang="zh-CN" altLang="en-US" dirty="0"/>
              <a:t>指针</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838200" y="1825625"/>
            <a:ext cx="10515600" cy="1290799"/>
          </a:xfrm>
        </p:spPr>
        <p:txBody>
          <a:bodyPr/>
          <a:lstStyle/>
          <a:p>
            <a:r>
              <a:rPr lang="en-US" altLang="zh-CN" dirty="0"/>
              <a:t>Void</a:t>
            </a:r>
          </a:p>
          <a:p>
            <a:r>
              <a:rPr lang="en-US" altLang="zh-CN" dirty="0"/>
              <a:t>NULL</a:t>
            </a:r>
            <a:endParaRPr lang="zh-CN" altLang="en-US" dirty="0"/>
          </a:p>
        </p:txBody>
      </p:sp>
      <p:pic>
        <p:nvPicPr>
          <p:cNvPr id="5" name="图片 4">
            <a:extLst>
              <a:ext uri="{FF2B5EF4-FFF2-40B4-BE49-F238E27FC236}">
                <a16:creationId xmlns:a16="http://schemas.microsoft.com/office/drawing/2014/main" id="{543A8D14-F43B-72AE-A641-601D941DD3BD}"/>
              </a:ext>
            </a:extLst>
          </p:cNvPr>
          <p:cNvPicPr>
            <a:picLocks noChangeAspect="1"/>
          </p:cNvPicPr>
          <p:nvPr/>
        </p:nvPicPr>
        <p:blipFill>
          <a:blip r:embed="rId2"/>
          <a:stretch>
            <a:fillRect/>
          </a:stretch>
        </p:blipFill>
        <p:spPr>
          <a:xfrm>
            <a:off x="4033669" y="3775022"/>
            <a:ext cx="4693830" cy="1295375"/>
          </a:xfrm>
          <a:prstGeom prst="rect">
            <a:avLst/>
          </a:prstGeom>
        </p:spPr>
      </p:pic>
    </p:spTree>
    <p:extLst>
      <p:ext uri="{BB962C8B-B14F-4D97-AF65-F5344CB8AC3E}">
        <p14:creationId xmlns:p14="http://schemas.microsoft.com/office/powerpoint/2010/main" val="41811730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a:xfrm>
            <a:off x="838200" y="365126"/>
            <a:ext cx="10515600" cy="571046"/>
          </a:xfrm>
        </p:spPr>
        <p:txBody>
          <a:bodyPr>
            <a:normAutofit fontScale="90000"/>
          </a:bodyPr>
          <a:lstStyle/>
          <a:p>
            <a:r>
              <a:rPr lang="zh-CN" altLang="en-US" dirty="0"/>
              <a:t>指针和字符串</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951411" y="1169715"/>
            <a:ext cx="10515600" cy="6890068"/>
          </a:xfrm>
        </p:spPr>
        <p:txBody>
          <a:bodyPr>
            <a:normAutofit fontScale="25000" lnSpcReduction="20000"/>
          </a:bodyPr>
          <a:lstStyle/>
          <a:p>
            <a:r>
              <a:rPr lang="zh-CN" altLang="en-US" dirty="0"/>
              <a:t>字符串的表示形式</a:t>
            </a:r>
          </a:p>
          <a:p>
            <a:r>
              <a:rPr lang="zh-CN" altLang="en-US" dirty="0"/>
              <a:t>在 </a:t>
            </a:r>
            <a:r>
              <a:rPr lang="en-US" altLang="zh-CN" dirty="0"/>
              <a:t>C++</a:t>
            </a:r>
            <a:r>
              <a:rPr lang="zh-CN" altLang="en-US" dirty="0"/>
              <a:t>中，我们可以用两种方式访问字符串。</a:t>
            </a:r>
          </a:p>
          <a:p>
            <a:r>
              <a:rPr lang="zh-CN" altLang="en-US" dirty="0"/>
              <a:t>（</a:t>
            </a:r>
            <a:r>
              <a:rPr lang="en-US" altLang="zh-CN" dirty="0"/>
              <a:t>1</a:t>
            </a:r>
            <a:r>
              <a:rPr lang="zh-CN" altLang="en-US" dirty="0"/>
              <a:t>）用字符数组存放一个字符串，然后输出该字符串。</a:t>
            </a:r>
          </a:p>
          <a:p>
            <a:r>
              <a:rPr lang="en-US" altLang="zh-CN" dirty="0"/>
              <a:t>int main()</a:t>
            </a:r>
          </a:p>
          <a:p>
            <a:r>
              <a:rPr lang="en-US" altLang="zh-CN" dirty="0"/>
              <a:t>{</a:t>
            </a:r>
          </a:p>
          <a:p>
            <a:r>
              <a:rPr lang="en-US" altLang="zh-CN" dirty="0"/>
              <a:t>char str[]="I love China!";</a:t>
            </a:r>
          </a:p>
          <a:p>
            <a:r>
              <a:rPr lang="en-US" altLang="zh-CN" dirty="0" err="1"/>
              <a:t>printf</a:t>
            </a:r>
            <a:r>
              <a:rPr lang="en-US" altLang="zh-CN" dirty="0"/>
              <a:t>("%s\n", str);</a:t>
            </a:r>
          </a:p>
          <a:p>
            <a:r>
              <a:rPr lang="en-US" altLang="zh-CN" dirty="0"/>
              <a:t>}</a:t>
            </a:r>
          </a:p>
          <a:p>
            <a:r>
              <a:rPr lang="zh-CN" altLang="en-US" dirty="0"/>
              <a:t>（</a:t>
            </a:r>
            <a:r>
              <a:rPr lang="en-US" altLang="zh-CN" dirty="0"/>
              <a:t>2</a:t>
            </a:r>
            <a:r>
              <a:rPr lang="zh-CN" altLang="en-US" dirty="0"/>
              <a:t>）用字符指针指向一个字符串。可以不定义字符数组，而定义一个字符指针。用字</a:t>
            </a:r>
          </a:p>
          <a:p>
            <a:r>
              <a:rPr lang="zh-CN" altLang="en-US" dirty="0"/>
              <a:t>符指针指向字符串中的字符。</a:t>
            </a:r>
          </a:p>
          <a:p>
            <a:r>
              <a:rPr lang="en-US" altLang="zh-CN" dirty="0"/>
              <a:t>int main()</a:t>
            </a:r>
          </a:p>
          <a:p>
            <a:r>
              <a:rPr lang="en-US" altLang="zh-CN" dirty="0"/>
              <a:t>{</a:t>
            </a:r>
          </a:p>
          <a:p>
            <a:r>
              <a:rPr lang="en-US" altLang="zh-CN" dirty="0"/>
              <a:t>char *str="I love China!";</a:t>
            </a:r>
          </a:p>
          <a:p>
            <a:r>
              <a:rPr lang="en-US" altLang="zh-CN" dirty="0" err="1"/>
              <a:t>printf</a:t>
            </a:r>
            <a:r>
              <a:rPr lang="en-US" altLang="zh-CN" dirty="0"/>
              <a:t>("%s\n", str);</a:t>
            </a:r>
          </a:p>
          <a:p>
            <a:r>
              <a:rPr lang="en-US" altLang="zh-CN" dirty="0"/>
              <a:t>}</a:t>
            </a:r>
          </a:p>
          <a:p>
            <a:r>
              <a:rPr lang="zh-CN" altLang="en-US" dirty="0"/>
              <a:t>在这里，我们没有定义字符数组，而是在程序中定义了一个字符指针变量 </a:t>
            </a:r>
            <a:r>
              <a:rPr lang="en-US" altLang="zh-CN" dirty="0"/>
              <a:t>str</a:t>
            </a:r>
            <a:r>
              <a:rPr lang="zh-CN" altLang="en-US" dirty="0"/>
              <a:t>，用字符</a:t>
            </a:r>
          </a:p>
          <a:p>
            <a:r>
              <a:rPr lang="zh-CN" altLang="en-US" dirty="0"/>
              <a:t>串常量</a:t>
            </a:r>
            <a:r>
              <a:rPr lang="en-US" altLang="zh-CN" dirty="0"/>
              <a:t>"I love China!"</a:t>
            </a:r>
            <a:r>
              <a:rPr lang="zh-CN" altLang="en-US" dirty="0"/>
              <a:t>，对它进行初始化。</a:t>
            </a:r>
            <a:r>
              <a:rPr lang="en-US" altLang="zh-CN" dirty="0"/>
              <a:t>C++</a:t>
            </a:r>
            <a:r>
              <a:rPr lang="zh-CN" altLang="en-US" dirty="0"/>
              <a:t>对字符串常量是按字符数组处理的，在内存</a:t>
            </a:r>
          </a:p>
          <a:p>
            <a:r>
              <a:rPr lang="zh-CN" altLang="en-US" dirty="0"/>
              <a:t>中开辟了一个字符数组用来才存放该字符串常量。对字符指针变量初始化，实际上是把字符</a:t>
            </a:r>
          </a:p>
          <a:p>
            <a:r>
              <a:rPr lang="zh-CN" altLang="en-US" dirty="0"/>
              <a:t>串第 </a:t>
            </a:r>
            <a:r>
              <a:rPr lang="en-US" altLang="zh-CN" dirty="0"/>
              <a:t>1 </a:t>
            </a:r>
            <a:r>
              <a:rPr lang="zh-CN" altLang="en-US" dirty="0"/>
              <a:t>个元素的地址（即存放字符串的字符数组的首元素地址）赋给 </a:t>
            </a:r>
            <a:r>
              <a:rPr lang="en-US" altLang="zh-CN" dirty="0"/>
              <a:t>str</a:t>
            </a:r>
            <a:r>
              <a:rPr lang="zh-CN" altLang="en-US" dirty="0"/>
              <a:t>。有人认为 </a:t>
            </a:r>
            <a:r>
              <a:rPr lang="en-US" altLang="zh-CN" dirty="0"/>
              <a:t>str </a:t>
            </a:r>
            <a:r>
              <a:rPr lang="zh-CN" altLang="en-US" dirty="0"/>
              <a:t>是</a:t>
            </a:r>
          </a:p>
          <a:p>
            <a:r>
              <a:rPr lang="zh-CN" altLang="en-US" dirty="0"/>
              <a:t>一个字符串变量，以为在定义时把</a:t>
            </a:r>
            <a:r>
              <a:rPr lang="en-US" altLang="zh-CN" dirty="0"/>
              <a:t>"I love China!"</a:t>
            </a:r>
            <a:r>
              <a:rPr lang="zh-CN" altLang="en-US" dirty="0"/>
              <a:t>这几个字符赋给该字符串变量，这是不</a:t>
            </a:r>
          </a:p>
          <a:p>
            <a:r>
              <a:rPr lang="zh-CN" altLang="en-US" dirty="0"/>
              <a:t>对的。</a:t>
            </a:r>
          </a:p>
          <a:p>
            <a:r>
              <a:rPr lang="zh-CN" altLang="en-US" dirty="0"/>
              <a:t>实际上，</a:t>
            </a:r>
            <a:r>
              <a:rPr lang="en-US" altLang="zh-CN" dirty="0"/>
              <a:t>char *str="I love China!";</a:t>
            </a:r>
          </a:p>
          <a:p>
            <a:r>
              <a:rPr lang="zh-CN" altLang="en-US" dirty="0"/>
              <a:t>等价于：</a:t>
            </a:r>
            <a:r>
              <a:rPr lang="en-US" altLang="zh-CN" dirty="0"/>
              <a:t>char *str;</a:t>
            </a:r>
          </a:p>
          <a:p>
            <a:r>
              <a:rPr lang="en-US" altLang="zh-CN" dirty="0"/>
              <a:t>str="I love China!";</a:t>
            </a:r>
          </a:p>
          <a:p>
            <a:r>
              <a:rPr lang="zh-CN" altLang="en-US" dirty="0"/>
              <a:t>可以看到，</a:t>
            </a:r>
            <a:r>
              <a:rPr lang="en-US" altLang="zh-CN" dirty="0"/>
              <a:t>str </a:t>
            </a:r>
            <a:r>
              <a:rPr lang="zh-CN" altLang="en-US" dirty="0"/>
              <a:t>被定义为一个指针变量，指向字符型数据， 请注意它只是指向了一个字</a:t>
            </a:r>
          </a:p>
          <a:p>
            <a:r>
              <a:rPr lang="zh-CN" altLang="en-US" dirty="0"/>
              <a:t>符变量或其他字符类型数据，不能同时指向多个字符数据，更不是把</a:t>
            </a:r>
            <a:r>
              <a:rPr lang="en-US" altLang="zh-CN" dirty="0"/>
              <a:t>"I love China!"</a:t>
            </a:r>
            <a:r>
              <a:rPr lang="zh-CN" altLang="en-US" dirty="0"/>
              <a:t>这些</a:t>
            </a:r>
          </a:p>
          <a:p>
            <a:r>
              <a:rPr lang="zh-CN" altLang="en-US" dirty="0"/>
              <a:t>字符存放到 </a:t>
            </a:r>
            <a:r>
              <a:rPr lang="en-US" altLang="zh-CN" dirty="0"/>
              <a:t>str </a:t>
            </a:r>
            <a:r>
              <a:rPr lang="zh-CN" altLang="en-US" dirty="0"/>
              <a:t>中（指针变量只能存放地址）。只是把</a:t>
            </a:r>
            <a:r>
              <a:rPr lang="en-US" altLang="zh-CN" dirty="0"/>
              <a:t>"I love China!"</a:t>
            </a:r>
            <a:r>
              <a:rPr lang="zh-CN" altLang="en-US" dirty="0"/>
              <a:t>的第一个字符的地址</a:t>
            </a:r>
          </a:p>
          <a:p>
            <a:r>
              <a:rPr lang="zh-CN" altLang="en-US" dirty="0"/>
              <a:t>赋给指针变量 </a:t>
            </a:r>
            <a:r>
              <a:rPr lang="en-US" altLang="zh-CN" dirty="0"/>
              <a:t>str</a:t>
            </a:r>
            <a:r>
              <a:rPr lang="zh-CN" altLang="en-US" dirty="0"/>
              <a:t>。</a:t>
            </a:r>
          </a:p>
          <a:p>
            <a:r>
              <a:rPr lang="zh-CN" altLang="en-US" dirty="0"/>
              <a:t>在输出时，要用：</a:t>
            </a:r>
            <a:r>
              <a:rPr lang="en-US" altLang="zh-CN" dirty="0" err="1"/>
              <a:t>printf</a:t>
            </a:r>
            <a:r>
              <a:rPr lang="en-US" altLang="zh-CN" dirty="0"/>
              <a:t>(“%s\n”, str);</a:t>
            </a:r>
          </a:p>
          <a:p>
            <a:r>
              <a:rPr lang="zh-CN" altLang="en-US" dirty="0"/>
              <a:t>其中“</a:t>
            </a:r>
            <a:r>
              <a:rPr lang="en-US" altLang="zh-CN" dirty="0"/>
              <a:t>%s”</a:t>
            </a:r>
            <a:r>
              <a:rPr lang="zh-CN" altLang="en-US" dirty="0"/>
              <a:t>是输出字符串时所用的格式符，在输出项中给出字符指针变量名，则系统先</a:t>
            </a:r>
          </a:p>
          <a:p>
            <a:r>
              <a:rPr lang="zh-CN" altLang="en-US" dirty="0"/>
              <a:t>输出它所指向的一个字符数据，然后自动是 </a:t>
            </a:r>
            <a:r>
              <a:rPr lang="en-US" altLang="zh-CN" dirty="0"/>
              <a:t>str </a:t>
            </a:r>
            <a:r>
              <a:rPr lang="zh-CN" altLang="en-US" dirty="0"/>
              <a:t>加 </a:t>
            </a:r>
            <a:r>
              <a:rPr lang="en-US" altLang="zh-CN" dirty="0"/>
              <a:t>1</a:t>
            </a:r>
            <a:r>
              <a:rPr lang="zh-CN" altLang="en-US" dirty="0"/>
              <a:t>，使之指向下一个字符，然后再输出一</a:t>
            </a:r>
          </a:p>
          <a:p>
            <a:r>
              <a:rPr lang="zh-CN" altLang="en-US" dirty="0"/>
              <a:t>个字符</a:t>
            </a:r>
            <a:r>
              <a:rPr lang="en-US" altLang="zh-CN" dirty="0"/>
              <a:t>……</a:t>
            </a:r>
            <a:r>
              <a:rPr lang="zh-CN" altLang="en-US" dirty="0"/>
              <a:t>如此知道遇到字符串结束标志“</a:t>
            </a:r>
            <a:r>
              <a:rPr lang="en-US" altLang="zh-CN" dirty="0"/>
              <a:t>\0”</a:t>
            </a:r>
            <a:r>
              <a:rPr lang="zh-CN" altLang="en-US" dirty="0"/>
              <a:t>为止。</a:t>
            </a:r>
          </a:p>
          <a:p>
            <a:r>
              <a:rPr lang="zh-CN" altLang="en-US" dirty="0"/>
              <a:t>注意： 可以通过字符数组名或者字符指针变量输出一个字符串。而对一个数值型数组，</a:t>
            </a:r>
          </a:p>
          <a:p>
            <a:r>
              <a:rPr lang="zh-CN" altLang="en-US" dirty="0"/>
              <a:t>是不能企图用数组名输出它的全部元素的。</a:t>
            </a:r>
          </a:p>
        </p:txBody>
      </p:sp>
    </p:spTree>
    <p:extLst>
      <p:ext uri="{BB962C8B-B14F-4D97-AF65-F5344CB8AC3E}">
        <p14:creationId xmlns:p14="http://schemas.microsoft.com/office/powerpoint/2010/main" val="16994436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a:xfrm>
            <a:off x="838200" y="365126"/>
            <a:ext cx="10515600" cy="571046"/>
          </a:xfrm>
        </p:spPr>
        <p:txBody>
          <a:bodyPr>
            <a:normAutofit fontScale="90000"/>
          </a:bodyPr>
          <a:lstStyle/>
          <a:p>
            <a:r>
              <a:rPr lang="zh-CN" altLang="en-US" dirty="0"/>
              <a:t>指针和字符串</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951411" y="1169715"/>
            <a:ext cx="10515600" cy="6890068"/>
          </a:xfrm>
        </p:spPr>
        <p:txBody>
          <a:bodyPr>
            <a:normAutofit/>
          </a:bodyPr>
          <a:lstStyle/>
          <a:p>
            <a:r>
              <a:rPr lang="zh-CN" altLang="en-US" dirty="0"/>
              <a:t>字符串指针作函数参数</a:t>
            </a:r>
          </a:p>
          <a:p>
            <a:r>
              <a:rPr lang="zh-CN" altLang="en-US" dirty="0"/>
              <a:t>将一个字符串从一个函数传递到另外一个函数，可以用地址传递的方法，即用字符数组</a:t>
            </a:r>
          </a:p>
          <a:p>
            <a:r>
              <a:rPr lang="zh-CN" altLang="en-US" dirty="0"/>
              <a:t>名作参数或用指向字符的指针变量做参数。在被调用的函数中可以改变字符串内容，在主调</a:t>
            </a:r>
          </a:p>
          <a:p>
            <a:r>
              <a:rPr lang="zh-CN" altLang="en-US" dirty="0"/>
              <a:t>函数中可以得到改变了的字符串。</a:t>
            </a:r>
          </a:p>
        </p:txBody>
      </p:sp>
    </p:spTree>
    <p:extLst>
      <p:ext uri="{BB962C8B-B14F-4D97-AF65-F5344CB8AC3E}">
        <p14:creationId xmlns:p14="http://schemas.microsoft.com/office/powerpoint/2010/main" val="9514182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a:xfrm>
            <a:off x="838200" y="365126"/>
            <a:ext cx="10515600" cy="571046"/>
          </a:xfrm>
        </p:spPr>
        <p:txBody>
          <a:bodyPr>
            <a:normAutofit fontScale="90000"/>
          </a:bodyPr>
          <a:lstStyle/>
          <a:p>
            <a:r>
              <a:rPr lang="zh-CN" altLang="en-US" dirty="0"/>
              <a:t>指针和函数</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951411" y="1169715"/>
            <a:ext cx="10515600" cy="6890068"/>
          </a:xfrm>
        </p:spPr>
        <p:txBody>
          <a:bodyPr>
            <a:normAutofit/>
          </a:bodyPr>
          <a:lstStyle/>
          <a:p>
            <a:r>
              <a:rPr lang="zh-CN" altLang="en-US" dirty="0"/>
              <a:t>指针作为函数参数</a:t>
            </a:r>
          </a:p>
          <a:p>
            <a:r>
              <a:rPr lang="zh-CN" altLang="en-US" dirty="0"/>
              <a:t>指针可以作为函数的参数。在函数章节中，我们把数字作为参数传入函数中，实际上就</a:t>
            </a:r>
          </a:p>
          <a:p>
            <a:r>
              <a:rPr lang="zh-CN" altLang="en-US" dirty="0"/>
              <a:t>是利用了传递指针（即传递数组的首地址）的方法。通过首地址，我们可以访问数组中的任</a:t>
            </a:r>
          </a:p>
          <a:p>
            <a:r>
              <a:rPr lang="zh-CN" altLang="en-US" dirty="0"/>
              <a:t>何一个元素。</a:t>
            </a:r>
          </a:p>
          <a:p>
            <a:r>
              <a:rPr lang="zh-CN" altLang="en-US" dirty="0"/>
              <a:t>对于指向其他类型变量的指针，我们可以用同样的方式处理。</a:t>
            </a:r>
          </a:p>
        </p:txBody>
      </p:sp>
    </p:spTree>
    <p:extLst>
      <p:ext uri="{BB962C8B-B14F-4D97-AF65-F5344CB8AC3E}">
        <p14:creationId xmlns:p14="http://schemas.microsoft.com/office/powerpoint/2010/main" val="1214442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a:xfrm>
            <a:off x="838200" y="365126"/>
            <a:ext cx="10515600" cy="571046"/>
          </a:xfrm>
        </p:spPr>
        <p:txBody>
          <a:bodyPr>
            <a:normAutofit fontScale="90000"/>
          </a:bodyPr>
          <a:lstStyle/>
          <a:p>
            <a:r>
              <a:rPr lang="zh-CN" altLang="en-US" dirty="0"/>
              <a:t>指针和函数</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951411" y="1169715"/>
            <a:ext cx="10515600" cy="6890068"/>
          </a:xfrm>
        </p:spPr>
        <p:txBody>
          <a:bodyPr>
            <a:normAutofit fontScale="92500" lnSpcReduction="10000"/>
          </a:bodyPr>
          <a:lstStyle/>
          <a:p>
            <a:r>
              <a:rPr lang="zh-CN" altLang="en-US" dirty="0"/>
              <a:t>函数返回指针</a:t>
            </a:r>
          </a:p>
          <a:p>
            <a:r>
              <a:rPr lang="zh-CN" altLang="en-US" dirty="0"/>
              <a:t>一个函数可以返回整数值、字符值、实型值等，也可以返回指针联系的数据（即地址）。</a:t>
            </a:r>
          </a:p>
          <a:p>
            <a:r>
              <a:rPr lang="zh-CN" altLang="en-US" dirty="0"/>
              <a:t>返回指针值的函数的一般定义形式为：</a:t>
            </a:r>
          </a:p>
          <a:p>
            <a:r>
              <a:rPr lang="zh-CN" altLang="en-US" dirty="0"/>
              <a:t>类型名 * 函数名（参数列表）；</a:t>
            </a:r>
          </a:p>
          <a:p>
            <a:r>
              <a:rPr lang="zh-CN" altLang="en-US" dirty="0"/>
              <a:t>例如：</a:t>
            </a:r>
          </a:p>
          <a:p>
            <a:r>
              <a:rPr lang="en-US" altLang="zh-CN" dirty="0"/>
              <a:t>int *a</a:t>
            </a:r>
            <a:r>
              <a:rPr lang="zh-CN" altLang="en-US" dirty="0"/>
              <a:t>（</a:t>
            </a:r>
            <a:r>
              <a:rPr lang="en-US" altLang="zh-CN" dirty="0"/>
              <a:t>int </a:t>
            </a:r>
            <a:r>
              <a:rPr lang="en-US" altLang="zh-CN" dirty="0" err="1"/>
              <a:t>a,int</a:t>
            </a:r>
            <a:r>
              <a:rPr lang="en-US" altLang="zh-CN" dirty="0"/>
              <a:t> b</a:t>
            </a:r>
            <a:r>
              <a:rPr lang="zh-CN" altLang="en-US" dirty="0"/>
              <a:t>）</a:t>
            </a:r>
          </a:p>
          <a:p>
            <a:r>
              <a:rPr lang="en-US" altLang="zh-CN" dirty="0"/>
              <a:t>a </a:t>
            </a:r>
            <a:r>
              <a:rPr lang="zh-CN" altLang="en-US" dirty="0"/>
              <a:t>是函数名，调用它后得到一个指向整型数据的指针（地址）。</a:t>
            </a:r>
            <a:r>
              <a:rPr lang="en-US" altLang="zh-CN" dirty="0"/>
              <a:t>x </a:t>
            </a:r>
            <a:r>
              <a:rPr lang="zh-CN" altLang="en-US" dirty="0"/>
              <a:t>和 </a:t>
            </a:r>
            <a:r>
              <a:rPr lang="en-US" altLang="zh-CN" dirty="0"/>
              <a:t>y </a:t>
            </a:r>
            <a:r>
              <a:rPr lang="zh-CN" altLang="en-US" dirty="0"/>
              <a:t>是函数 </a:t>
            </a:r>
            <a:r>
              <a:rPr lang="en-US" altLang="zh-CN" dirty="0"/>
              <a:t>a </a:t>
            </a:r>
            <a:r>
              <a:rPr lang="zh-CN" altLang="en-US" dirty="0"/>
              <a:t>的形参，</a:t>
            </a:r>
          </a:p>
          <a:p>
            <a:r>
              <a:rPr lang="zh-CN" altLang="en-US" dirty="0"/>
              <a:t>为整型。</a:t>
            </a:r>
          </a:p>
          <a:p>
            <a:r>
              <a:rPr lang="zh-CN" altLang="en-US" dirty="0"/>
              <a:t>注意： 在*</a:t>
            </a:r>
            <a:r>
              <a:rPr lang="en-US" altLang="zh-CN" dirty="0"/>
              <a:t>a </a:t>
            </a:r>
            <a:r>
              <a:rPr lang="zh-CN" altLang="en-US" dirty="0"/>
              <a:t>的两侧没有括号；在 </a:t>
            </a:r>
            <a:r>
              <a:rPr lang="en-US" altLang="zh-CN" dirty="0"/>
              <a:t>a </a:t>
            </a:r>
            <a:r>
              <a:rPr lang="zh-CN" altLang="en-US" dirty="0"/>
              <a:t>的两侧分别为*运算符和（）运算符，由于（）的优</a:t>
            </a:r>
          </a:p>
          <a:p>
            <a:r>
              <a:rPr lang="zh-CN" altLang="en-US" dirty="0"/>
              <a:t>先级高于*，因此 </a:t>
            </a:r>
            <a:r>
              <a:rPr lang="en-US" altLang="zh-CN" dirty="0"/>
              <a:t>a </a:t>
            </a:r>
            <a:r>
              <a:rPr lang="zh-CN" altLang="en-US" dirty="0"/>
              <a:t>先于（）结合。在函数前面有一个*，表示此函数是返回指针类型的函数。</a:t>
            </a:r>
          </a:p>
          <a:p>
            <a:r>
              <a:rPr lang="zh-CN" altLang="en-US" dirty="0"/>
              <a:t>最前面的 </a:t>
            </a:r>
            <a:r>
              <a:rPr lang="en-US" altLang="zh-CN" dirty="0"/>
              <a:t>int </a:t>
            </a:r>
            <a:r>
              <a:rPr lang="zh-CN" altLang="en-US" dirty="0"/>
              <a:t>表示返回的指针指向整型变量。对初学 </a:t>
            </a:r>
            <a:r>
              <a:rPr lang="en-US" altLang="zh-CN" dirty="0"/>
              <a:t>C++</a:t>
            </a:r>
            <a:r>
              <a:rPr lang="zh-CN" altLang="en-US" dirty="0"/>
              <a:t>语言的人来说，这种定义形式可能</a:t>
            </a:r>
          </a:p>
          <a:p>
            <a:r>
              <a:rPr lang="zh-CN" altLang="en-US" dirty="0"/>
              <a:t>不太习惯，容易弄错，用时要十分小心。</a:t>
            </a:r>
          </a:p>
        </p:txBody>
      </p:sp>
    </p:spTree>
    <p:extLst>
      <p:ext uri="{BB962C8B-B14F-4D97-AF65-F5344CB8AC3E}">
        <p14:creationId xmlns:p14="http://schemas.microsoft.com/office/powerpoint/2010/main" val="30969729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83357-8324-DDF9-26BC-A251D2A9715C}"/>
              </a:ext>
            </a:extLst>
          </p:cNvPr>
          <p:cNvSpPr>
            <a:spLocks noGrp="1"/>
          </p:cNvSpPr>
          <p:nvPr>
            <p:ph type="title"/>
          </p:nvPr>
        </p:nvSpPr>
        <p:spPr>
          <a:xfrm>
            <a:off x="838200" y="365126"/>
            <a:ext cx="10515600" cy="571046"/>
          </a:xfrm>
        </p:spPr>
        <p:txBody>
          <a:bodyPr>
            <a:normAutofit fontScale="90000"/>
          </a:bodyPr>
          <a:lstStyle/>
          <a:p>
            <a:r>
              <a:rPr lang="zh-CN" altLang="en-US" dirty="0"/>
              <a:t>指针和结构体</a:t>
            </a:r>
          </a:p>
        </p:txBody>
      </p:sp>
      <p:sp>
        <p:nvSpPr>
          <p:cNvPr id="3" name="内容占位符 2">
            <a:extLst>
              <a:ext uri="{FF2B5EF4-FFF2-40B4-BE49-F238E27FC236}">
                <a16:creationId xmlns:a16="http://schemas.microsoft.com/office/drawing/2014/main" id="{3C30F321-F010-0349-20E3-A6C054AE2011}"/>
              </a:ext>
            </a:extLst>
          </p:cNvPr>
          <p:cNvSpPr>
            <a:spLocks noGrp="1"/>
          </p:cNvSpPr>
          <p:nvPr>
            <p:ph idx="1"/>
          </p:nvPr>
        </p:nvSpPr>
        <p:spPr>
          <a:xfrm>
            <a:off x="951411" y="1169715"/>
            <a:ext cx="10515600" cy="6890068"/>
          </a:xfrm>
        </p:spPr>
        <p:txBody>
          <a:bodyPr>
            <a:normAutofit/>
          </a:bodyPr>
          <a:lstStyle/>
          <a:p>
            <a:r>
              <a:rPr lang="zh-CN" altLang="en-US" dirty="0"/>
              <a:t>结构体指针的定义与使用</a:t>
            </a:r>
          </a:p>
          <a:p>
            <a:r>
              <a:rPr lang="zh-CN" altLang="en-US" dirty="0"/>
              <a:t>当一个指针变量用来指向一个结构体变量时，称之为结构体指针变量。</a:t>
            </a:r>
          </a:p>
          <a:p>
            <a:r>
              <a:rPr lang="zh-CN" altLang="en-US" dirty="0"/>
              <a:t>结构体指针变量的值是所指向的结构体变量的起始地址。通过结构体指针即可访问该结</a:t>
            </a:r>
          </a:p>
          <a:p>
            <a:r>
              <a:rPr lang="zh-CN" altLang="en-US" dirty="0"/>
              <a:t>构体变量，这与数组指针和函数指针的情况是相同的。</a:t>
            </a:r>
          </a:p>
          <a:p>
            <a:r>
              <a:rPr lang="zh-CN" altLang="en-US" dirty="0"/>
              <a:t>结构体指针变量定义的一般形式：</a:t>
            </a:r>
          </a:p>
          <a:p>
            <a:r>
              <a:rPr lang="zh-CN" altLang="en-US" dirty="0"/>
              <a:t>结构体名 *结构体指针变量名</a:t>
            </a:r>
          </a:p>
          <a:p>
            <a:r>
              <a:rPr lang="zh-CN" altLang="en-US" dirty="0"/>
              <a:t>当然也可以在定义结构体的同时定义这个结构体指针变量</a:t>
            </a:r>
          </a:p>
        </p:txBody>
      </p:sp>
    </p:spTree>
    <p:extLst>
      <p:ext uri="{BB962C8B-B14F-4D97-AF65-F5344CB8AC3E}">
        <p14:creationId xmlns:p14="http://schemas.microsoft.com/office/powerpoint/2010/main" val="143788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1AA70-224E-F8B1-7A21-433DFD4D582B}"/>
              </a:ext>
            </a:extLst>
          </p:cNvPr>
          <p:cNvSpPr>
            <a:spLocks noGrp="1"/>
          </p:cNvSpPr>
          <p:nvPr>
            <p:ph type="title"/>
          </p:nvPr>
        </p:nvSpPr>
        <p:spPr/>
        <p:txBody>
          <a:bodyPr/>
          <a:lstStyle/>
          <a:p>
            <a:r>
              <a:rPr lang="zh-CN" altLang="en-US" dirty="0"/>
              <a:t>位域</a:t>
            </a:r>
          </a:p>
        </p:txBody>
      </p:sp>
      <p:sp>
        <p:nvSpPr>
          <p:cNvPr id="3" name="内容占位符 2">
            <a:extLst>
              <a:ext uri="{FF2B5EF4-FFF2-40B4-BE49-F238E27FC236}">
                <a16:creationId xmlns:a16="http://schemas.microsoft.com/office/drawing/2014/main" id="{15006AEA-7F89-D868-09B7-574AEB41C58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0581889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1AA70-224E-F8B1-7A21-433DFD4D582B}"/>
              </a:ext>
            </a:extLst>
          </p:cNvPr>
          <p:cNvSpPr>
            <a:spLocks noGrp="1"/>
          </p:cNvSpPr>
          <p:nvPr>
            <p:ph type="title"/>
          </p:nvPr>
        </p:nvSpPr>
        <p:spPr/>
        <p:txBody>
          <a:bodyPr/>
          <a:lstStyle/>
          <a:p>
            <a:r>
              <a:rPr lang="zh-CN" altLang="en-US" dirty="0"/>
              <a:t>位域</a:t>
            </a:r>
          </a:p>
        </p:txBody>
      </p:sp>
      <p:sp>
        <p:nvSpPr>
          <p:cNvPr id="3" name="内容占位符 2">
            <a:extLst>
              <a:ext uri="{FF2B5EF4-FFF2-40B4-BE49-F238E27FC236}">
                <a16:creationId xmlns:a16="http://schemas.microsoft.com/office/drawing/2014/main" id="{15006AEA-7F89-D868-09B7-574AEB41C584}"/>
              </a:ext>
            </a:extLst>
          </p:cNvPr>
          <p:cNvSpPr>
            <a:spLocks noGrp="1"/>
          </p:cNvSpPr>
          <p:nvPr>
            <p:ph idx="1"/>
          </p:nvPr>
        </p:nvSpPr>
        <p:spPr>
          <a:xfrm>
            <a:off x="838200" y="1825625"/>
            <a:ext cx="10515600" cy="758955"/>
          </a:xfrm>
        </p:spPr>
        <p:txBody>
          <a:bodyPr/>
          <a:lstStyle/>
          <a:p>
            <a:r>
              <a:rPr lang="zh-CN" altLang="en-US" dirty="0"/>
              <a:t>位操作</a:t>
            </a:r>
          </a:p>
        </p:txBody>
      </p:sp>
      <p:pic>
        <p:nvPicPr>
          <p:cNvPr id="5" name="图片 4">
            <a:extLst>
              <a:ext uri="{FF2B5EF4-FFF2-40B4-BE49-F238E27FC236}">
                <a16:creationId xmlns:a16="http://schemas.microsoft.com/office/drawing/2014/main" id="{0FEFB119-B648-2077-FA02-233B49F0833A}"/>
              </a:ext>
            </a:extLst>
          </p:cNvPr>
          <p:cNvPicPr>
            <a:picLocks noChangeAspect="1"/>
          </p:cNvPicPr>
          <p:nvPr/>
        </p:nvPicPr>
        <p:blipFill>
          <a:blip r:embed="rId2"/>
          <a:stretch>
            <a:fillRect/>
          </a:stretch>
        </p:blipFill>
        <p:spPr>
          <a:xfrm>
            <a:off x="1070169" y="2682071"/>
            <a:ext cx="4716690" cy="2693618"/>
          </a:xfrm>
          <a:prstGeom prst="rect">
            <a:avLst/>
          </a:prstGeom>
        </p:spPr>
      </p:pic>
      <p:pic>
        <p:nvPicPr>
          <p:cNvPr id="7" name="图片 6">
            <a:extLst>
              <a:ext uri="{FF2B5EF4-FFF2-40B4-BE49-F238E27FC236}">
                <a16:creationId xmlns:a16="http://schemas.microsoft.com/office/drawing/2014/main" id="{80F9B1AD-FC18-0C64-B6B7-06185FF99865}"/>
              </a:ext>
            </a:extLst>
          </p:cNvPr>
          <p:cNvPicPr>
            <a:picLocks noChangeAspect="1"/>
          </p:cNvPicPr>
          <p:nvPr/>
        </p:nvPicPr>
        <p:blipFill>
          <a:blip r:embed="rId3"/>
          <a:stretch>
            <a:fillRect/>
          </a:stretch>
        </p:blipFill>
        <p:spPr>
          <a:xfrm>
            <a:off x="6847567" y="662967"/>
            <a:ext cx="4640491" cy="2884115"/>
          </a:xfrm>
          <a:prstGeom prst="rect">
            <a:avLst/>
          </a:prstGeom>
        </p:spPr>
      </p:pic>
      <p:pic>
        <p:nvPicPr>
          <p:cNvPr id="9" name="图片 8">
            <a:extLst>
              <a:ext uri="{FF2B5EF4-FFF2-40B4-BE49-F238E27FC236}">
                <a16:creationId xmlns:a16="http://schemas.microsoft.com/office/drawing/2014/main" id="{FFD2FD2B-0EB2-6107-DEEB-54518AB638D1}"/>
              </a:ext>
            </a:extLst>
          </p:cNvPr>
          <p:cNvPicPr>
            <a:picLocks noChangeAspect="1"/>
          </p:cNvPicPr>
          <p:nvPr/>
        </p:nvPicPr>
        <p:blipFill>
          <a:blip r:embed="rId4"/>
          <a:stretch>
            <a:fillRect/>
          </a:stretch>
        </p:blipFill>
        <p:spPr>
          <a:xfrm>
            <a:off x="6711358" y="3752878"/>
            <a:ext cx="4484284" cy="2990793"/>
          </a:xfrm>
          <a:prstGeom prst="rect">
            <a:avLst/>
          </a:prstGeom>
        </p:spPr>
      </p:pic>
    </p:spTree>
    <p:extLst>
      <p:ext uri="{BB962C8B-B14F-4D97-AF65-F5344CB8AC3E}">
        <p14:creationId xmlns:p14="http://schemas.microsoft.com/office/powerpoint/2010/main" val="18870131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1AA70-224E-F8B1-7A21-433DFD4D582B}"/>
              </a:ext>
            </a:extLst>
          </p:cNvPr>
          <p:cNvSpPr>
            <a:spLocks noGrp="1"/>
          </p:cNvSpPr>
          <p:nvPr>
            <p:ph type="title"/>
          </p:nvPr>
        </p:nvSpPr>
        <p:spPr/>
        <p:txBody>
          <a:bodyPr/>
          <a:lstStyle/>
          <a:p>
            <a:r>
              <a:rPr lang="zh-CN" altLang="en-US" dirty="0"/>
              <a:t>位域</a:t>
            </a:r>
          </a:p>
        </p:txBody>
      </p:sp>
      <p:sp>
        <p:nvSpPr>
          <p:cNvPr id="3" name="内容占位符 2">
            <a:extLst>
              <a:ext uri="{FF2B5EF4-FFF2-40B4-BE49-F238E27FC236}">
                <a16:creationId xmlns:a16="http://schemas.microsoft.com/office/drawing/2014/main" id="{15006AEA-7F89-D868-09B7-574AEB41C584}"/>
              </a:ext>
            </a:extLst>
          </p:cNvPr>
          <p:cNvSpPr>
            <a:spLocks noGrp="1"/>
          </p:cNvSpPr>
          <p:nvPr>
            <p:ph idx="1"/>
          </p:nvPr>
        </p:nvSpPr>
        <p:spPr>
          <a:xfrm>
            <a:off x="838200" y="1825625"/>
            <a:ext cx="10515600" cy="758955"/>
          </a:xfrm>
        </p:spPr>
        <p:txBody>
          <a:bodyPr/>
          <a:lstStyle/>
          <a:p>
            <a:r>
              <a:rPr lang="zh-CN" altLang="en-US" dirty="0"/>
              <a:t>位操作</a:t>
            </a:r>
          </a:p>
        </p:txBody>
      </p:sp>
      <p:pic>
        <p:nvPicPr>
          <p:cNvPr id="6" name="图片 5">
            <a:extLst>
              <a:ext uri="{FF2B5EF4-FFF2-40B4-BE49-F238E27FC236}">
                <a16:creationId xmlns:a16="http://schemas.microsoft.com/office/drawing/2014/main" id="{AD895CE6-CAF2-9066-035F-59D4494C5A5D}"/>
              </a:ext>
            </a:extLst>
          </p:cNvPr>
          <p:cNvPicPr>
            <a:picLocks noChangeAspect="1"/>
          </p:cNvPicPr>
          <p:nvPr/>
        </p:nvPicPr>
        <p:blipFill>
          <a:blip r:embed="rId2"/>
          <a:stretch>
            <a:fillRect/>
          </a:stretch>
        </p:blipFill>
        <p:spPr>
          <a:xfrm>
            <a:off x="1105896" y="2584580"/>
            <a:ext cx="4503334" cy="3032702"/>
          </a:xfrm>
          <a:prstGeom prst="rect">
            <a:avLst/>
          </a:prstGeom>
        </p:spPr>
      </p:pic>
      <p:pic>
        <p:nvPicPr>
          <p:cNvPr id="10" name="图片 9">
            <a:extLst>
              <a:ext uri="{FF2B5EF4-FFF2-40B4-BE49-F238E27FC236}">
                <a16:creationId xmlns:a16="http://schemas.microsoft.com/office/drawing/2014/main" id="{35E26521-82B2-503B-AE59-4B0292E49299}"/>
              </a:ext>
            </a:extLst>
          </p:cNvPr>
          <p:cNvPicPr>
            <a:picLocks noChangeAspect="1"/>
          </p:cNvPicPr>
          <p:nvPr/>
        </p:nvPicPr>
        <p:blipFill>
          <a:blip r:embed="rId3"/>
          <a:stretch>
            <a:fillRect/>
          </a:stretch>
        </p:blipFill>
        <p:spPr>
          <a:xfrm>
            <a:off x="6330811" y="199102"/>
            <a:ext cx="4301408" cy="3059371"/>
          </a:xfrm>
          <a:prstGeom prst="rect">
            <a:avLst/>
          </a:prstGeom>
        </p:spPr>
      </p:pic>
      <p:pic>
        <p:nvPicPr>
          <p:cNvPr id="12" name="图片 11">
            <a:extLst>
              <a:ext uri="{FF2B5EF4-FFF2-40B4-BE49-F238E27FC236}">
                <a16:creationId xmlns:a16="http://schemas.microsoft.com/office/drawing/2014/main" id="{0CF88385-4DEC-1A34-CB48-014830982E1F}"/>
              </a:ext>
            </a:extLst>
          </p:cNvPr>
          <p:cNvPicPr>
            <a:picLocks noChangeAspect="1"/>
          </p:cNvPicPr>
          <p:nvPr/>
        </p:nvPicPr>
        <p:blipFill>
          <a:blip r:embed="rId4"/>
          <a:stretch>
            <a:fillRect/>
          </a:stretch>
        </p:blipFill>
        <p:spPr>
          <a:xfrm>
            <a:off x="6268447" y="3561427"/>
            <a:ext cx="4617632" cy="3097471"/>
          </a:xfrm>
          <a:prstGeom prst="rect">
            <a:avLst/>
          </a:prstGeom>
        </p:spPr>
      </p:pic>
    </p:spTree>
    <p:extLst>
      <p:ext uri="{BB962C8B-B14F-4D97-AF65-F5344CB8AC3E}">
        <p14:creationId xmlns:p14="http://schemas.microsoft.com/office/powerpoint/2010/main" val="12569122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1AA70-224E-F8B1-7A21-433DFD4D582B}"/>
              </a:ext>
            </a:extLst>
          </p:cNvPr>
          <p:cNvSpPr>
            <a:spLocks noGrp="1"/>
          </p:cNvSpPr>
          <p:nvPr>
            <p:ph type="title"/>
          </p:nvPr>
        </p:nvSpPr>
        <p:spPr/>
        <p:txBody>
          <a:bodyPr/>
          <a:lstStyle/>
          <a:p>
            <a:r>
              <a:rPr lang="zh-CN" altLang="en-US" dirty="0"/>
              <a:t>位域</a:t>
            </a:r>
          </a:p>
        </p:txBody>
      </p:sp>
      <p:sp>
        <p:nvSpPr>
          <p:cNvPr id="3" name="内容占位符 2">
            <a:extLst>
              <a:ext uri="{FF2B5EF4-FFF2-40B4-BE49-F238E27FC236}">
                <a16:creationId xmlns:a16="http://schemas.microsoft.com/office/drawing/2014/main" id="{15006AEA-7F89-D868-09B7-574AEB41C584}"/>
              </a:ext>
            </a:extLst>
          </p:cNvPr>
          <p:cNvSpPr>
            <a:spLocks noGrp="1"/>
          </p:cNvSpPr>
          <p:nvPr>
            <p:ph idx="1"/>
          </p:nvPr>
        </p:nvSpPr>
        <p:spPr>
          <a:xfrm>
            <a:off x="838200" y="1825625"/>
            <a:ext cx="10515600" cy="758955"/>
          </a:xfrm>
        </p:spPr>
        <p:txBody>
          <a:bodyPr/>
          <a:lstStyle/>
          <a:p>
            <a:r>
              <a:rPr lang="zh-CN" altLang="en-US" dirty="0"/>
              <a:t>位操作</a:t>
            </a:r>
          </a:p>
        </p:txBody>
      </p:sp>
      <p:pic>
        <p:nvPicPr>
          <p:cNvPr id="5" name="图片 4">
            <a:extLst>
              <a:ext uri="{FF2B5EF4-FFF2-40B4-BE49-F238E27FC236}">
                <a16:creationId xmlns:a16="http://schemas.microsoft.com/office/drawing/2014/main" id="{8DD2BD0A-6891-5E2C-FFB7-E9A11C004D5A}"/>
              </a:ext>
            </a:extLst>
          </p:cNvPr>
          <p:cNvPicPr>
            <a:picLocks noChangeAspect="1"/>
          </p:cNvPicPr>
          <p:nvPr/>
        </p:nvPicPr>
        <p:blipFill>
          <a:blip r:embed="rId2"/>
          <a:stretch>
            <a:fillRect/>
          </a:stretch>
        </p:blipFill>
        <p:spPr>
          <a:xfrm>
            <a:off x="3768134" y="2537477"/>
            <a:ext cx="4655731" cy="1783046"/>
          </a:xfrm>
          <a:prstGeom prst="rect">
            <a:avLst/>
          </a:prstGeom>
        </p:spPr>
      </p:pic>
    </p:spTree>
    <p:extLst>
      <p:ext uri="{BB962C8B-B14F-4D97-AF65-F5344CB8AC3E}">
        <p14:creationId xmlns:p14="http://schemas.microsoft.com/office/powerpoint/2010/main" val="2719462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62367-E713-7C57-B812-EE63C1E3CB46}"/>
              </a:ext>
            </a:extLst>
          </p:cNvPr>
          <p:cNvSpPr>
            <a:spLocks noGrp="1"/>
          </p:cNvSpPr>
          <p:nvPr>
            <p:ph type="title"/>
          </p:nvPr>
        </p:nvSpPr>
        <p:spPr/>
        <p:txBody>
          <a:bodyPr/>
          <a:lstStyle/>
          <a:p>
            <a:r>
              <a:rPr lang="zh-CN" altLang="en-US" dirty="0"/>
              <a:t>关键字</a:t>
            </a:r>
          </a:p>
        </p:txBody>
      </p:sp>
      <p:sp>
        <p:nvSpPr>
          <p:cNvPr id="3" name="内容占位符 2">
            <a:extLst>
              <a:ext uri="{FF2B5EF4-FFF2-40B4-BE49-F238E27FC236}">
                <a16:creationId xmlns:a16="http://schemas.microsoft.com/office/drawing/2014/main" id="{102081C1-5F59-47F4-65F7-31D3207EBA25}"/>
              </a:ext>
            </a:extLst>
          </p:cNvPr>
          <p:cNvSpPr>
            <a:spLocks noGrp="1"/>
          </p:cNvSpPr>
          <p:nvPr>
            <p:ph idx="1"/>
          </p:nvPr>
        </p:nvSpPr>
        <p:spPr>
          <a:xfrm>
            <a:off x="838200" y="1825625"/>
            <a:ext cx="10515600" cy="1484503"/>
          </a:xfrm>
        </p:spPr>
        <p:txBody>
          <a:bodyPr/>
          <a:lstStyle/>
          <a:p>
            <a:r>
              <a:rPr lang="zh-CN" altLang="en-US" dirty="0"/>
              <a:t>关键字就是</a:t>
            </a:r>
            <a:r>
              <a:rPr lang="en-US" altLang="zh-CN" dirty="0"/>
              <a:t>C++</a:t>
            </a:r>
            <a:r>
              <a:rPr lang="zh-CN" altLang="en-US" dirty="0"/>
              <a:t>内部使用的名字，具有特殊的含义，如果你将</a:t>
            </a:r>
            <a:r>
              <a:rPr lang="en-US" altLang="zh-CN" dirty="0"/>
              <a:t>C++</a:t>
            </a:r>
            <a:r>
              <a:rPr lang="zh-CN" altLang="en-US" dirty="0"/>
              <a:t>变量命名为这些关键字，那么</a:t>
            </a:r>
            <a:r>
              <a:rPr lang="en-US" altLang="zh-CN" dirty="0"/>
              <a:t>C++</a:t>
            </a:r>
            <a:r>
              <a:rPr lang="zh-CN" altLang="en-US" dirty="0"/>
              <a:t>区分不出来是用户自定义的变量还是自带的关键字</a:t>
            </a:r>
          </a:p>
        </p:txBody>
      </p:sp>
      <p:pic>
        <p:nvPicPr>
          <p:cNvPr id="5" name="图片 4">
            <a:extLst>
              <a:ext uri="{FF2B5EF4-FFF2-40B4-BE49-F238E27FC236}">
                <a16:creationId xmlns:a16="http://schemas.microsoft.com/office/drawing/2014/main" id="{802CB72D-A557-4666-9AA2-2D90F8A77142}"/>
              </a:ext>
            </a:extLst>
          </p:cNvPr>
          <p:cNvPicPr>
            <a:picLocks noChangeAspect="1"/>
          </p:cNvPicPr>
          <p:nvPr/>
        </p:nvPicPr>
        <p:blipFill>
          <a:blip r:embed="rId2"/>
          <a:stretch>
            <a:fillRect/>
          </a:stretch>
        </p:blipFill>
        <p:spPr>
          <a:xfrm>
            <a:off x="3469050" y="3547873"/>
            <a:ext cx="4705260" cy="1428723"/>
          </a:xfrm>
          <a:prstGeom prst="rect">
            <a:avLst/>
          </a:prstGeom>
        </p:spPr>
      </p:pic>
    </p:spTree>
    <p:extLst>
      <p:ext uri="{BB962C8B-B14F-4D97-AF65-F5344CB8AC3E}">
        <p14:creationId xmlns:p14="http://schemas.microsoft.com/office/powerpoint/2010/main" val="40366110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1AA70-224E-F8B1-7A21-433DFD4D582B}"/>
              </a:ext>
            </a:extLst>
          </p:cNvPr>
          <p:cNvSpPr>
            <a:spLocks noGrp="1"/>
          </p:cNvSpPr>
          <p:nvPr>
            <p:ph type="title"/>
          </p:nvPr>
        </p:nvSpPr>
        <p:spPr/>
        <p:txBody>
          <a:bodyPr/>
          <a:lstStyle/>
          <a:p>
            <a:r>
              <a:rPr lang="zh-CN" altLang="en-US" dirty="0"/>
              <a:t>位域</a:t>
            </a:r>
          </a:p>
        </p:txBody>
      </p:sp>
      <p:sp>
        <p:nvSpPr>
          <p:cNvPr id="3" name="内容占位符 2">
            <a:extLst>
              <a:ext uri="{FF2B5EF4-FFF2-40B4-BE49-F238E27FC236}">
                <a16:creationId xmlns:a16="http://schemas.microsoft.com/office/drawing/2014/main" id="{15006AEA-7F89-D868-09B7-574AEB41C584}"/>
              </a:ext>
            </a:extLst>
          </p:cNvPr>
          <p:cNvSpPr>
            <a:spLocks noGrp="1"/>
          </p:cNvSpPr>
          <p:nvPr>
            <p:ph idx="1"/>
          </p:nvPr>
        </p:nvSpPr>
        <p:spPr>
          <a:xfrm>
            <a:off x="838200" y="1825625"/>
            <a:ext cx="10515600" cy="758955"/>
          </a:xfrm>
        </p:spPr>
        <p:txBody>
          <a:bodyPr/>
          <a:lstStyle/>
          <a:p>
            <a:r>
              <a:rPr lang="zh-CN" altLang="en-US" dirty="0"/>
              <a:t>移位</a:t>
            </a:r>
          </a:p>
        </p:txBody>
      </p:sp>
      <p:pic>
        <p:nvPicPr>
          <p:cNvPr id="6" name="图片 5">
            <a:extLst>
              <a:ext uri="{FF2B5EF4-FFF2-40B4-BE49-F238E27FC236}">
                <a16:creationId xmlns:a16="http://schemas.microsoft.com/office/drawing/2014/main" id="{04762931-DE37-6EB2-8995-82986CE97B25}"/>
              </a:ext>
            </a:extLst>
          </p:cNvPr>
          <p:cNvPicPr>
            <a:picLocks noChangeAspect="1"/>
          </p:cNvPicPr>
          <p:nvPr/>
        </p:nvPicPr>
        <p:blipFill>
          <a:blip r:embed="rId2"/>
          <a:stretch>
            <a:fillRect/>
          </a:stretch>
        </p:blipFill>
        <p:spPr>
          <a:xfrm>
            <a:off x="1212580" y="2928954"/>
            <a:ext cx="4956715" cy="1676368"/>
          </a:xfrm>
          <a:prstGeom prst="rect">
            <a:avLst/>
          </a:prstGeom>
        </p:spPr>
      </p:pic>
      <p:pic>
        <p:nvPicPr>
          <p:cNvPr id="8" name="图片 7">
            <a:extLst>
              <a:ext uri="{FF2B5EF4-FFF2-40B4-BE49-F238E27FC236}">
                <a16:creationId xmlns:a16="http://schemas.microsoft.com/office/drawing/2014/main" id="{EBCCA820-9E40-1713-C173-AE6DDC7FC078}"/>
              </a:ext>
            </a:extLst>
          </p:cNvPr>
          <p:cNvPicPr>
            <a:picLocks noChangeAspect="1"/>
          </p:cNvPicPr>
          <p:nvPr/>
        </p:nvPicPr>
        <p:blipFill>
          <a:blip r:embed="rId3"/>
          <a:stretch>
            <a:fillRect/>
          </a:stretch>
        </p:blipFill>
        <p:spPr>
          <a:xfrm>
            <a:off x="6997101" y="397218"/>
            <a:ext cx="3817547" cy="2586940"/>
          </a:xfrm>
          <a:prstGeom prst="rect">
            <a:avLst/>
          </a:prstGeom>
        </p:spPr>
      </p:pic>
      <p:pic>
        <p:nvPicPr>
          <p:cNvPr id="10" name="图片 9">
            <a:extLst>
              <a:ext uri="{FF2B5EF4-FFF2-40B4-BE49-F238E27FC236}">
                <a16:creationId xmlns:a16="http://schemas.microsoft.com/office/drawing/2014/main" id="{41055717-7A97-54E9-7837-8B877E7EA56A}"/>
              </a:ext>
            </a:extLst>
          </p:cNvPr>
          <p:cNvPicPr>
            <a:picLocks noChangeAspect="1"/>
          </p:cNvPicPr>
          <p:nvPr/>
        </p:nvPicPr>
        <p:blipFill>
          <a:blip r:embed="rId4"/>
          <a:stretch>
            <a:fillRect/>
          </a:stretch>
        </p:blipFill>
        <p:spPr>
          <a:xfrm>
            <a:off x="6805648" y="3767138"/>
            <a:ext cx="3676580" cy="2769817"/>
          </a:xfrm>
          <a:prstGeom prst="rect">
            <a:avLst/>
          </a:prstGeom>
        </p:spPr>
      </p:pic>
    </p:spTree>
    <p:extLst>
      <p:ext uri="{BB962C8B-B14F-4D97-AF65-F5344CB8AC3E}">
        <p14:creationId xmlns:p14="http://schemas.microsoft.com/office/powerpoint/2010/main" val="34570047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1AA70-224E-F8B1-7A21-433DFD4D582B}"/>
              </a:ext>
            </a:extLst>
          </p:cNvPr>
          <p:cNvSpPr>
            <a:spLocks noGrp="1"/>
          </p:cNvSpPr>
          <p:nvPr>
            <p:ph type="title"/>
          </p:nvPr>
        </p:nvSpPr>
        <p:spPr/>
        <p:txBody>
          <a:bodyPr/>
          <a:lstStyle/>
          <a:p>
            <a:r>
              <a:rPr lang="zh-CN" altLang="en-US" dirty="0"/>
              <a:t>位域</a:t>
            </a:r>
          </a:p>
        </p:txBody>
      </p:sp>
      <p:sp>
        <p:nvSpPr>
          <p:cNvPr id="3" name="内容占位符 2">
            <a:extLst>
              <a:ext uri="{FF2B5EF4-FFF2-40B4-BE49-F238E27FC236}">
                <a16:creationId xmlns:a16="http://schemas.microsoft.com/office/drawing/2014/main" id="{15006AEA-7F89-D868-09B7-574AEB41C584}"/>
              </a:ext>
            </a:extLst>
          </p:cNvPr>
          <p:cNvSpPr>
            <a:spLocks noGrp="1"/>
          </p:cNvSpPr>
          <p:nvPr>
            <p:ph idx="1"/>
          </p:nvPr>
        </p:nvSpPr>
        <p:spPr>
          <a:xfrm>
            <a:off x="838200" y="1825625"/>
            <a:ext cx="10515600" cy="758955"/>
          </a:xfrm>
        </p:spPr>
        <p:txBody>
          <a:bodyPr/>
          <a:lstStyle/>
          <a:p>
            <a:r>
              <a:rPr lang="zh-CN" altLang="en-US" dirty="0"/>
              <a:t>移位</a:t>
            </a:r>
          </a:p>
        </p:txBody>
      </p:sp>
      <p:pic>
        <p:nvPicPr>
          <p:cNvPr id="5" name="图片 4">
            <a:extLst>
              <a:ext uri="{FF2B5EF4-FFF2-40B4-BE49-F238E27FC236}">
                <a16:creationId xmlns:a16="http://schemas.microsoft.com/office/drawing/2014/main" id="{3D255264-A327-848F-24C4-9B27FACE849F}"/>
              </a:ext>
            </a:extLst>
          </p:cNvPr>
          <p:cNvPicPr>
            <a:picLocks noChangeAspect="1"/>
          </p:cNvPicPr>
          <p:nvPr/>
        </p:nvPicPr>
        <p:blipFill>
          <a:blip r:embed="rId2"/>
          <a:stretch>
            <a:fillRect/>
          </a:stretch>
        </p:blipFill>
        <p:spPr>
          <a:xfrm>
            <a:off x="6709455" y="2817524"/>
            <a:ext cx="4754789" cy="3032702"/>
          </a:xfrm>
          <a:prstGeom prst="rect">
            <a:avLst/>
          </a:prstGeom>
        </p:spPr>
      </p:pic>
      <p:pic>
        <p:nvPicPr>
          <p:cNvPr id="9" name="图片 8">
            <a:extLst>
              <a:ext uri="{FF2B5EF4-FFF2-40B4-BE49-F238E27FC236}">
                <a16:creationId xmlns:a16="http://schemas.microsoft.com/office/drawing/2014/main" id="{AF7D5AAF-702A-1735-9AEA-AAB354B35332}"/>
              </a:ext>
            </a:extLst>
          </p:cNvPr>
          <p:cNvPicPr>
            <a:picLocks noChangeAspect="1"/>
          </p:cNvPicPr>
          <p:nvPr/>
        </p:nvPicPr>
        <p:blipFill>
          <a:blip r:embed="rId3"/>
          <a:stretch>
            <a:fillRect/>
          </a:stretch>
        </p:blipFill>
        <p:spPr>
          <a:xfrm>
            <a:off x="1066844" y="2719517"/>
            <a:ext cx="4667161" cy="2175468"/>
          </a:xfrm>
          <a:prstGeom prst="rect">
            <a:avLst/>
          </a:prstGeom>
        </p:spPr>
      </p:pic>
    </p:spTree>
    <p:extLst>
      <p:ext uri="{BB962C8B-B14F-4D97-AF65-F5344CB8AC3E}">
        <p14:creationId xmlns:p14="http://schemas.microsoft.com/office/powerpoint/2010/main" val="1440358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E601E-34A3-044D-3BDE-43036B53E65B}"/>
              </a:ext>
            </a:extLst>
          </p:cNvPr>
          <p:cNvSpPr>
            <a:spLocks noGrp="1"/>
          </p:cNvSpPr>
          <p:nvPr>
            <p:ph type="title"/>
          </p:nvPr>
        </p:nvSpPr>
        <p:spPr/>
        <p:txBody>
          <a:bodyPr/>
          <a:lstStyle/>
          <a:p>
            <a:r>
              <a:rPr lang="zh-CN" altLang="en-US" dirty="0"/>
              <a:t>内存操作</a:t>
            </a:r>
          </a:p>
        </p:txBody>
      </p:sp>
      <p:sp>
        <p:nvSpPr>
          <p:cNvPr id="3" name="内容占位符 2">
            <a:extLst>
              <a:ext uri="{FF2B5EF4-FFF2-40B4-BE49-F238E27FC236}">
                <a16:creationId xmlns:a16="http://schemas.microsoft.com/office/drawing/2014/main" id="{4A6982CE-3A67-5D5C-755E-09C8DD4682DD}"/>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792820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F4791-BA7C-5318-BDA0-0B664F83E657}"/>
              </a:ext>
            </a:extLst>
          </p:cNvPr>
          <p:cNvSpPr>
            <a:spLocks noGrp="1"/>
          </p:cNvSpPr>
          <p:nvPr>
            <p:ph type="title"/>
          </p:nvPr>
        </p:nvSpPr>
        <p:spPr/>
        <p:txBody>
          <a:bodyPr/>
          <a:lstStyle/>
          <a:p>
            <a:r>
              <a:rPr lang="zh-CN" altLang="en-US" dirty="0"/>
              <a:t>输入输出进阶</a:t>
            </a:r>
            <a:br>
              <a:rPr lang="en-US" altLang="zh-CN"/>
            </a:br>
            <a:r>
              <a:rPr lang="en-US" altLang="zh-CN"/>
              <a:t>-</a:t>
            </a:r>
            <a:r>
              <a:rPr lang="zh-CN" altLang="en-US"/>
              <a:t>标准</a:t>
            </a:r>
            <a:r>
              <a:rPr lang="zh-CN" altLang="en-US" dirty="0"/>
              <a:t>流和错误处理</a:t>
            </a:r>
          </a:p>
        </p:txBody>
      </p:sp>
      <p:sp>
        <p:nvSpPr>
          <p:cNvPr id="3" name="内容占位符 2">
            <a:extLst>
              <a:ext uri="{FF2B5EF4-FFF2-40B4-BE49-F238E27FC236}">
                <a16:creationId xmlns:a16="http://schemas.microsoft.com/office/drawing/2014/main" id="{43BBBA0B-ADE4-580A-E32A-278633AC6FB1}"/>
              </a:ext>
            </a:extLst>
          </p:cNvPr>
          <p:cNvSpPr>
            <a:spLocks noGrp="1"/>
          </p:cNvSpPr>
          <p:nvPr>
            <p:ph idx="1"/>
          </p:nvPr>
        </p:nvSpPr>
        <p:spPr>
          <a:xfrm>
            <a:off x="838200" y="1825625"/>
            <a:ext cx="10515600" cy="1118183"/>
          </a:xfrm>
        </p:spPr>
        <p:txBody>
          <a:bodyPr/>
          <a:lstStyle/>
          <a:p>
            <a:r>
              <a:rPr lang="zh-CN" altLang="en-US" dirty="0"/>
              <a:t>标准流</a:t>
            </a:r>
            <a:endParaRPr lang="en-US" altLang="zh-CN" dirty="0"/>
          </a:p>
          <a:p>
            <a:r>
              <a:rPr lang="zh-CN" altLang="en-US" dirty="0"/>
              <a:t>错误处理</a:t>
            </a:r>
          </a:p>
        </p:txBody>
      </p:sp>
      <p:pic>
        <p:nvPicPr>
          <p:cNvPr id="5" name="图片 4">
            <a:extLst>
              <a:ext uri="{FF2B5EF4-FFF2-40B4-BE49-F238E27FC236}">
                <a16:creationId xmlns:a16="http://schemas.microsoft.com/office/drawing/2014/main" id="{D38AB07F-5936-7B2A-1DA5-0426EE93222E}"/>
              </a:ext>
            </a:extLst>
          </p:cNvPr>
          <p:cNvPicPr>
            <a:picLocks noChangeAspect="1"/>
          </p:cNvPicPr>
          <p:nvPr/>
        </p:nvPicPr>
        <p:blipFill>
          <a:blip r:embed="rId2"/>
          <a:stretch>
            <a:fillRect/>
          </a:stretch>
        </p:blipFill>
        <p:spPr>
          <a:xfrm>
            <a:off x="6792575" y="3739797"/>
            <a:ext cx="4747169" cy="3051752"/>
          </a:xfrm>
          <a:prstGeom prst="rect">
            <a:avLst/>
          </a:prstGeom>
        </p:spPr>
      </p:pic>
      <p:pic>
        <p:nvPicPr>
          <p:cNvPr id="7" name="图片 6">
            <a:extLst>
              <a:ext uri="{FF2B5EF4-FFF2-40B4-BE49-F238E27FC236}">
                <a16:creationId xmlns:a16="http://schemas.microsoft.com/office/drawing/2014/main" id="{CB3BED66-ED55-FD7D-4D2E-E3A5C614532E}"/>
              </a:ext>
            </a:extLst>
          </p:cNvPr>
          <p:cNvPicPr>
            <a:picLocks noChangeAspect="1"/>
          </p:cNvPicPr>
          <p:nvPr/>
        </p:nvPicPr>
        <p:blipFill>
          <a:blip r:embed="rId3"/>
          <a:stretch>
            <a:fillRect/>
          </a:stretch>
        </p:blipFill>
        <p:spPr>
          <a:xfrm>
            <a:off x="6571933" y="1187462"/>
            <a:ext cx="3470844" cy="1276326"/>
          </a:xfrm>
          <a:prstGeom prst="rect">
            <a:avLst/>
          </a:prstGeom>
        </p:spPr>
      </p:pic>
      <p:pic>
        <p:nvPicPr>
          <p:cNvPr id="9" name="图片 8">
            <a:extLst>
              <a:ext uri="{FF2B5EF4-FFF2-40B4-BE49-F238E27FC236}">
                <a16:creationId xmlns:a16="http://schemas.microsoft.com/office/drawing/2014/main" id="{AE7F8985-3C9D-D6A3-DAA1-6632F92E882D}"/>
              </a:ext>
            </a:extLst>
          </p:cNvPr>
          <p:cNvPicPr>
            <a:picLocks noChangeAspect="1"/>
          </p:cNvPicPr>
          <p:nvPr/>
        </p:nvPicPr>
        <p:blipFill>
          <a:blip r:embed="rId4"/>
          <a:stretch>
            <a:fillRect/>
          </a:stretch>
        </p:blipFill>
        <p:spPr>
          <a:xfrm>
            <a:off x="1124688" y="2860389"/>
            <a:ext cx="4274738" cy="3337496"/>
          </a:xfrm>
          <a:prstGeom prst="rect">
            <a:avLst/>
          </a:prstGeom>
        </p:spPr>
      </p:pic>
    </p:spTree>
    <p:extLst>
      <p:ext uri="{BB962C8B-B14F-4D97-AF65-F5344CB8AC3E}">
        <p14:creationId xmlns:p14="http://schemas.microsoft.com/office/powerpoint/2010/main" val="1287251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80766-3990-843B-1429-946414786F96}"/>
              </a:ext>
            </a:extLst>
          </p:cNvPr>
          <p:cNvSpPr>
            <a:spLocks noGrp="1"/>
          </p:cNvSpPr>
          <p:nvPr>
            <p:ph type="title"/>
          </p:nvPr>
        </p:nvSpPr>
        <p:spPr/>
        <p:txBody>
          <a:bodyPr>
            <a:normAutofit/>
          </a:bodyPr>
          <a:lstStyle/>
          <a:p>
            <a:r>
              <a:rPr lang="zh-CN" altLang="en-US" sz="2000" dirty="0">
                <a:latin typeface="楷体" panose="02010609060101010101" pitchFamily="49" charset="-122"/>
                <a:ea typeface="楷体" panose="02010609060101010101" pitchFamily="49" charset="-122"/>
              </a:rPr>
              <a:t>文件操作</a:t>
            </a:r>
          </a:p>
        </p:txBody>
      </p:sp>
      <p:sp>
        <p:nvSpPr>
          <p:cNvPr id="3" name="内容占位符 2">
            <a:extLst>
              <a:ext uri="{FF2B5EF4-FFF2-40B4-BE49-F238E27FC236}">
                <a16:creationId xmlns:a16="http://schemas.microsoft.com/office/drawing/2014/main" id="{9F18F54F-F766-C83C-1354-101F810A1C78}"/>
              </a:ext>
            </a:extLst>
          </p:cNvPr>
          <p:cNvSpPr>
            <a:spLocks noGrp="1"/>
          </p:cNvSpPr>
          <p:nvPr>
            <p:ph idx="1"/>
          </p:nvPr>
        </p:nvSpPr>
        <p:spPr/>
        <p:txBody>
          <a:bodyPr>
            <a:normAutofit/>
          </a:bodyPr>
          <a:lstStyle/>
          <a:p>
            <a:r>
              <a:rPr lang="zh-CN" altLang="en-US" sz="2000" dirty="0">
                <a:latin typeface="楷体" panose="02010609060101010101" pitchFamily="49" charset="-122"/>
                <a:ea typeface="楷体" panose="02010609060101010101" pitchFamily="49" charset="-122"/>
              </a:rPr>
              <a:t> 文件是根据特定的目的而收集在一起的有关数据的集合。</a:t>
            </a:r>
            <a:r>
              <a:rPr lang="en-US" altLang="zh-CN" sz="2000" dirty="0">
                <a:latin typeface="楷体" panose="02010609060101010101" pitchFamily="49" charset="-122"/>
                <a:ea typeface="楷体" panose="02010609060101010101" pitchFamily="49" charset="-122"/>
              </a:rPr>
              <a:t>C++</a:t>
            </a:r>
            <a:r>
              <a:rPr lang="zh-CN" altLang="en-US" sz="2000" dirty="0">
                <a:latin typeface="楷体" panose="02010609060101010101" pitchFamily="49" charset="-122"/>
                <a:ea typeface="楷体" panose="02010609060101010101" pitchFamily="49" charset="-122"/>
              </a:rPr>
              <a:t>把每一个文件都看成是一个有序的字节流，每个文件都以文件结束标志结束，如果要操作某个文件，程序必须首先打开该文件。当一个文件被打开后，该文件就和一个流关联起来，这里的流实际上是一个字节序列。</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C++</a:t>
            </a:r>
            <a:r>
              <a:rPr lang="zh-CN" altLang="en-US" sz="2000" dirty="0">
                <a:latin typeface="楷体" panose="02010609060101010101" pitchFamily="49" charset="-122"/>
                <a:ea typeface="楷体" panose="02010609060101010101" pitchFamily="49" charset="-122"/>
              </a:rPr>
              <a:t>将文件分为文本文件和二进制文件。二进制文件一般含有特殊的格式或计算机代码，如图文件和可执行文件等。文本文件则是可以用任何文字处理程序阅读和编辑的简单</a:t>
            </a:r>
            <a:r>
              <a:rPr lang="en-US" altLang="zh-CN" sz="2000" dirty="0">
                <a:latin typeface="楷体" panose="02010609060101010101" pitchFamily="49" charset="-122"/>
                <a:ea typeface="楷体" panose="02010609060101010101" pitchFamily="49" charset="-122"/>
              </a:rPr>
              <a:t>ASCII</a:t>
            </a:r>
            <a:r>
              <a:rPr lang="zh-CN" altLang="en-US" sz="2000" dirty="0">
                <a:latin typeface="楷体" panose="02010609060101010101" pitchFamily="49" charset="-122"/>
                <a:ea typeface="楷体" panose="02010609060101010101" pitchFamily="49" charset="-122"/>
              </a:rPr>
              <a:t>文件。</a:t>
            </a:r>
          </a:p>
          <a:p>
            <a:r>
              <a:rPr lang="zh-CN" altLang="en-US" sz="2000" dirty="0">
                <a:latin typeface="楷体" panose="02010609060101010101" pitchFamily="49" charset="-122"/>
                <a:ea typeface="楷体" panose="02010609060101010101" pitchFamily="49" charset="-122"/>
              </a:rPr>
              <a:t>      下面我们学习如何编写</a:t>
            </a:r>
            <a:r>
              <a:rPr lang="en-US" altLang="zh-CN" sz="2000" dirty="0">
                <a:latin typeface="楷体" panose="02010609060101010101" pitchFamily="49" charset="-122"/>
                <a:ea typeface="楷体" panose="02010609060101010101" pitchFamily="49" charset="-122"/>
              </a:rPr>
              <a:t>C++</a:t>
            </a:r>
            <a:r>
              <a:rPr lang="zh-CN" altLang="en-US" sz="2000" dirty="0">
                <a:latin typeface="楷体" panose="02010609060101010101" pitchFamily="49" charset="-122"/>
                <a:ea typeface="楷体" panose="02010609060101010101" pitchFamily="49" charset="-122"/>
              </a:rPr>
              <a:t>代码来实现对文本文件的输入和输出。</a:t>
            </a:r>
          </a:p>
          <a:p>
            <a:r>
              <a:rPr lang="zh-CN" altLang="en-US" sz="2000" dirty="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31061518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80766-3990-843B-1429-946414786F96}"/>
              </a:ext>
            </a:extLst>
          </p:cNvPr>
          <p:cNvSpPr>
            <a:spLocks noGrp="1"/>
          </p:cNvSpPr>
          <p:nvPr>
            <p:ph type="title"/>
          </p:nvPr>
        </p:nvSpPr>
        <p:spPr/>
        <p:txBody>
          <a:bodyPr>
            <a:normAutofit/>
          </a:bodyPr>
          <a:lstStyle/>
          <a:p>
            <a:r>
              <a:rPr lang="zh-CN" altLang="en-US" sz="2000" dirty="0">
                <a:latin typeface="楷体" panose="02010609060101010101" pitchFamily="49" charset="-122"/>
                <a:ea typeface="楷体" panose="02010609060101010101" pitchFamily="49" charset="-122"/>
              </a:rPr>
              <a:t>文件操作</a:t>
            </a:r>
          </a:p>
        </p:txBody>
      </p:sp>
      <p:sp>
        <p:nvSpPr>
          <p:cNvPr id="3" name="内容占位符 2">
            <a:extLst>
              <a:ext uri="{FF2B5EF4-FFF2-40B4-BE49-F238E27FC236}">
                <a16:creationId xmlns:a16="http://schemas.microsoft.com/office/drawing/2014/main" id="{9F18F54F-F766-C83C-1354-101F810A1C78}"/>
              </a:ext>
            </a:extLst>
          </p:cNvPr>
          <p:cNvSpPr>
            <a:spLocks noGrp="1"/>
          </p:cNvSpPr>
          <p:nvPr>
            <p:ph idx="1"/>
          </p:nvPr>
        </p:nvSpPr>
        <p:spPr/>
        <p:txBody>
          <a:bodyPr>
            <a:normAutofit/>
          </a:bodyPr>
          <a:lstStyle/>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C++</a:t>
            </a:r>
            <a:r>
              <a:rPr lang="zh-CN" altLang="en-US" sz="2000" dirty="0">
                <a:latin typeface="楷体" panose="02010609060101010101" pitchFamily="49" charset="-122"/>
                <a:ea typeface="楷体" panose="02010609060101010101" pitchFamily="49" charset="-122"/>
              </a:rPr>
              <a:t>语言提供了一批用于文件操作的标准函数，本节不是介绍文件打开函数</a:t>
            </a:r>
            <a:r>
              <a:rPr lang="en-US" altLang="zh-CN" sz="2000" dirty="0" err="1">
                <a:latin typeface="楷体" panose="02010609060101010101" pitchFamily="49" charset="-122"/>
                <a:ea typeface="楷体" panose="02010609060101010101" pitchFamily="49" charset="-122"/>
              </a:rPr>
              <a:t>fopen</a:t>
            </a:r>
            <a:r>
              <a:rPr lang="zh-CN" altLang="en-US" sz="2000" dirty="0">
                <a:latin typeface="楷体" panose="02010609060101010101" pitchFamily="49" charset="-122"/>
                <a:ea typeface="楷体" panose="02010609060101010101" pitchFamily="49" charset="-122"/>
              </a:rPr>
              <a:t>，而是介绍另一个函数</a:t>
            </a:r>
            <a:r>
              <a:rPr lang="en-US" altLang="zh-CN" sz="2000" dirty="0" err="1">
                <a:latin typeface="楷体" panose="02010609060101010101" pitchFamily="49" charset="-122"/>
                <a:ea typeface="楷体" panose="02010609060101010101" pitchFamily="49" charset="-122"/>
              </a:rPr>
              <a:t>freopen</a:t>
            </a:r>
            <a:r>
              <a:rPr lang="zh-CN" altLang="en-US" sz="2000" dirty="0">
                <a:latin typeface="楷体" panose="02010609060101010101" pitchFamily="49" charset="-122"/>
                <a:ea typeface="楷体" panose="02010609060101010101" pitchFamily="49" charset="-122"/>
              </a:rPr>
              <a:t>，它们都包含于标准库</a:t>
            </a:r>
            <a:r>
              <a:rPr lang="en-US" altLang="zh-CN" sz="2000" dirty="0" err="1">
                <a:latin typeface="楷体" panose="02010609060101010101" pitchFamily="49" charset="-122"/>
                <a:ea typeface="楷体" panose="02010609060101010101" pitchFamily="49" charset="-122"/>
              </a:rPr>
              <a:t>cstdio</a:t>
            </a:r>
            <a:r>
              <a:rPr lang="zh-CN" altLang="en-US" sz="2000" dirty="0">
                <a:latin typeface="楷体" panose="02010609060101010101" pitchFamily="49" charset="-122"/>
                <a:ea typeface="楷体" panose="02010609060101010101" pitchFamily="49" charset="-122"/>
              </a:rPr>
              <a:t>中，文件操作基本步骤如下：</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打开文件，将文件指针指向文件，决定打开文件类型；</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对文件进行读、写操作；</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在使用完文件后，关闭文件。</a:t>
            </a:r>
          </a:p>
          <a:p>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661989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80766-3990-843B-1429-946414786F96}"/>
              </a:ext>
            </a:extLst>
          </p:cNvPr>
          <p:cNvSpPr>
            <a:spLocks noGrp="1"/>
          </p:cNvSpPr>
          <p:nvPr>
            <p:ph type="title"/>
          </p:nvPr>
        </p:nvSpPr>
        <p:spPr/>
        <p:txBody>
          <a:bodyPr>
            <a:normAutofit/>
          </a:bodyPr>
          <a:lstStyle/>
          <a:p>
            <a:r>
              <a:rPr lang="zh-CN" altLang="en-US" sz="2000" dirty="0">
                <a:latin typeface="楷体" panose="02010609060101010101" pitchFamily="49" charset="-122"/>
                <a:ea typeface="楷体" panose="02010609060101010101" pitchFamily="49" charset="-122"/>
              </a:rPr>
              <a:t>文件操作</a:t>
            </a:r>
          </a:p>
        </p:txBody>
      </p:sp>
      <p:sp>
        <p:nvSpPr>
          <p:cNvPr id="3" name="内容占位符 2">
            <a:extLst>
              <a:ext uri="{FF2B5EF4-FFF2-40B4-BE49-F238E27FC236}">
                <a16:creationId xmlns:a16="http://schemas.microsoft.com/office/drawing/2014/main" id="{9F18F54F-F766-C83C-1354-101F810A1C78}"/>
              </a:ext>
            </a:extLst>
          </p:cNvPr>
          <p:cNvSpPr>
            <a:spLocks noGrp="1"/>
          </p:cNvSpPr>
          <p:nvPr>
            <p:ph idx="1"/>
          </p:nvPr>
        </p:nvSpPr>
        <p:spPr/>
        <p:txBody>
          <a:bodyPr>
            <a:normAutofit fontScale="77500" lnSpcReduction="20000"/>
          </a:bodyPr>
          <a:lstStyle/>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命令格式</a:t>
            </a:r>
            <a:r>
              <a:rPr lang="en-US" altLang="zh-CN" sz="2000" dirty="0">
                <a:latin typeface="楷体" panose="02010609060101010101" pitchFamily="49" charset="-122"/>
                <a:ea typeface="楷体" panose="02010609060101010101" pitchFamily="49" charset="-122"/>
              </a:rPr>
              <a:t>】</a:t>
            </a:r>
          </a:p>
          <a:p>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FILE * </a:t>
            </a:r>
            <a:r>
              <a:rPr lang="en-US" altLang="zh-CN" sz="2000" dirty="0" err="1">
                <a:latin typeface="楷体" panose="02010609060101010101" pitchFamily="49" charset="-122"/>
                <a:ea typeface="楷体" panose="02010609060101010101" pitchFamily="49" charset="-122"/>
              </a:rPr>
              <a:t>freopen</a:t>
            </a:r>
            <a:r>
              <a:rPr lang="en-US" altLang="zh-CN" sz="2000" dirty="0">
                <a:latin typeface="楷体" panose="02010609060101010101" pitchFamily="49" charset="-122"/>
                <a:ea typeface="楷体" panose="02010609060101010101" pitchFamily="49" charset="-122"/>
              </a:rPr>
              <a:t> ( const char * filename, const char * mode, FILE * stream );</a:t>
            </a:r>
          </a:p>
          <a:p>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参数说明</a:t>
            </a:r>
            <a:r>
              <a:rPr lang="en-US" altLang="zh-CN" sz="2000" dirty="0">
                <a:latin typeface="楷体" panose="02010609060101010101" pitchFamily="49" charset="-122"/>
                <a:ea typeface="楷体" panose="02010609060101010101" pitchFamily="49" charset="-122"/>
              </a:rPr>
              <a:t>】</a:t>
            </a:r>
          </a:p>
          <a:p>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filename: </a:t>
            </a:r>
            <a:r>
              <a:rPr lang="zh-CN" altLang="en-US" sz="2000" dirty="0">
                <a:latin typeface="楷体" panose="02010609060101010101" pitchFamily="49" charset="-122"/>
                <a:ea typeface="楷体" panose="02010609060101010101" pitchFamily="49" charset="-122"/>
              </a:rPr>
              <a:t>要打开的文件名</a:t>
            </a: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mode: </a:t>
            </a:r>
            <a:r>
              <a:rPr lang="zh-CN" altLang="en-US" sz="2000" dirty="0">
                <a:latin typeface="楷体" panose="02010609060101010101" pitchFamily="49" charset="-122"/>
                <a:ea typeface="楷体" panose="02010609060101010101" pitchFamily="49" charset="-122"/>
              </a:rPr>
              <a:t>文件打开的模式，和</a:t>
            </a:r>
            <a:r>
              <a:rPr lang="en-US" altLang="zh-CN" sz="2000" dirty="0" err="1">
                <a:latin typeface="楷体" panose="02010609060101010101" pitchFamily="49" charset="-122"/>
                <a:ea typeface="楷体" panose="02010609060101010101" pitchFamily="49" charset="-122"/>
              </a:rPr>
              <a:t>fopen</a:t>
            </a:r>
            <a:r>
              <a:rPr lang="zh-CN" altLang="en-US" sz="2000" dirty="0">
                <a:latin typeface="楷体" panose="02010609060101010101" pitchFamily="49" charset="-122"/>
                <a:ea typeface="楷体" panose="02010609060101010101" pitchFamily="49" charset="-122"/>
              </a:rPr>
              <a:t>中的模式</a:t>
            </a:r>
            <a:r>
              <a:rPr lang="en-US" altLang="zh-CN" sz="2000" dirty="0">
                <a:latin typeface="楷体" panose="02010609060101010101" pitchFamily="49" charset="-122"/>
                <a:ea typeface="楷体" panose="02010609060101010101" pitchFamily="49" charset="-122"/>
              </a:rPr>
              <a:t>(r/w)</a:t>
            </a:r>
            <a:r>
              <a:rPr lang="zh-CN" altLang="en-US" sz="2000" dirty="0">
                <a:latin typeface="楷体" panose="02010609060101010101" pitchFamily="49" charset="-122"/>
                <a:ea typeface="楷体" panose="02010609060101010101" pitchFamily="49" charset="-122"/>
              </a:rPr>
              <a:t>相同</a:t>
            </a: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stream: </a:t>
            </a:r>
            <a:r>
              <a:rPr lang="zh-CN" altLang="en-US" sz="2000" dirty="0">
                <a:latin typeface="楷体" panose="02010609060101010101" pitchFamily="49" charset="-122"/>
                <a:ea typeface="楷体" panose="02010609060101010101" pitchFamily="49" charset="-122"/>
              </a:rPr>
              <a:t>文件指针，通常使用标准流文件</a:t>
            </a:r>
            <a:r>
              <a:rPr lang="en-US" altLang="zh-CN" sz="2000" dirty="0">
                <a:latin typeface="楷体" panose="02010609060101010101" pitchFamily="49" charset="-122"/>
                <a:ea typeface="楷体" panose="02010609060101010101" pitchFamily="49" charset="-122"/>
              </a:rPr>
              <a:t>(stdin/</a:t>
            </a:r>
            <a:r>
              <a:rPr lang="en-US" altLang="zh-CN" sz="2000" dirty="0" err="1">
                <a:latin typeface="楷体" panose="02010609060101010101" pitchFamily="49" charset="-122"/>
                <a:ea typeface="楷体" panose="02010609060101010101" pitchFamily="49" charset="-122"/>
              </a:rPr>
              <a:t>stdout</a:t>
            </a:r>
            <a:r>
              <a:rPr lang="en-US" altLang="zh-CN" sz="2000" dirty="0">
                <a:latin typeface="楷体" panose="02010609060101010101" pitchFamily="49" charset="-122"/>
                <a:ea typeface="楷体" panose="02010609060101010101" pitchFamily="49" charset="-122"/>
              </a:rPr>
              <a:t>/stderr)</a:t>
            </a:r>
          </a:p>
          <a:p>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其中</a:t>
            </a:r>
            <a:r>
              <a:rPr lang="en-US" altLang="zh-CN" sz="2000" dirty="0">
                <a:latin typeface="楷体" panose="02010609060101010101" pitchFamily="49" charset="-122"/>
                <a:ea typeface="楷体" panose="02010609060101010101" pitchFamily="49" charset="-122"/>
              </a:rPr>
              <a:t>stdin</a:t>
            </a:r>
            <a:r>
              <a:rPr lang="zh-CN" altLang="en-US" sz="2000" dirty="0">
                <a:latin typeface="楷体" panose="02010609060101010101" pitchFamily="49" charset="-122"/>
                <a:ea typeface="楷体" panose="02010609060101010101" pitchFamily="49" charset="-122"/>
              </a:rPr>
              <a:t>是标准输入流，默认为键盘；</a:t>
            </a:r>
            <a:r>
              <a:rPr lang="en-US" altLang="zh-CN" sz="2000" dirty="0" err="1">
                <a:latin typeface="楷体" panose="02010609060101010101" pitchFamily="49" charset="-122"/>
                <a:ea typeface="楷体" panose="02010609060101010101" pitchFamily="49" charset="-122"/>
              </a:rPr>
              <a:t>stdout</a:t>
            </a:r>
            <a:r>
              <a:rPr lang="zh-CN" altLang="en-US" sz="2000" dirty="0">
                <a:latin typeface="楷体" panose="02010609060101010101" pitchFamily="49" charset="-122"/>
                <a:ea typeface="楷体" panose="02010609060101010101" pitchFamily="49" charset="-122"/>
              </a:rPr>
              <a:t>是标准输出流，默认为屏幕；</a:t>
            </a:r>
          </a:p>
          <a:p>
            <a:r>
              <a:rPr lang="en-US" altLang="zh-CN" sz="2000" dirty="0">
                <a:latin typeface="楷体" panose="02010609060101010101" pitchFamily="49" charset="-122"/>
                <a:ea typeface="楷体" panose="02010609060101010101" pitchFamily="49" charset="-122"/>
              </a:rPr>
              <a:t>stderr</a:t>
            </a:r>
            <a:r>
              <a:rPr lang="zh-CN" altLang="en-US" sz="2000" dirty="0">
                <a:latin typeface="楷体" panose="02010609060101010101" pitchFamily="49" charset="-122"/>
                <a:ea typeface="楷体" panose="02010609060101010101" pitchFamily="49" charset="-122"/>
              </a:rPr>
              <a:t>是标准错误流，一般把屏幕设为默认。通过调用</a:t>
            </a:r>
            <a:r>
              <a:rPr lang="en-US" altLang="zh-CN" sz="2000" dirty="0" err="1">
                <a:latin typeface="楷体" panose="02010609060101010101" pitchFamily="49" charset="-122"/>
                <a:ea typeface="楷体" panose="02010609060101010101" pitchFamily="49" charset="-122"/>
              </a:rPr>
              <a:t>freopen</a:t>
            </a:r>
            <a:r>
              <a:rPr lang="zh-CN" altLang="en-US" sz="2000" dirty="0">
                <a:latin typeface="楷体" panose="02010609060101010101" pitchFamily="49" charset="-122"/>
                <a:ea typeface="楷体" panose="02010609060101010101" pitchFamily="49" charset="-122"/>
              </a:rPr>
              <a:t>，就可以修改标准流文件的默认值，实现重定向。</a:t>
            </a:r>
          </a:p>
        </p:txBody>
      </p:sp>
    </p:spTree>
    <p:extLst>
      <p:ext uri="{BB962C8B-B14F-4D97-AF65-F5344CB8AC3E}">
        <p14:creationId xmlns:p14="http://schemas.microsoft.com/office/powerpoint/2010/main" val="33771649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80766-3990-843B-1429-946414786F96}"/>
              </a:ext>
            </a:extLst>
          </p:cNvPr>
          <p:cNvSpPr>
            <a:spLocks noGrp="1"/>
          </p:cNvSpPr>
          <p:nvPr>
            <p:ph type="title"/>
          </p:nvPr>
        </p:nvSpPr>
        <p:spPr/>
        <p:txBody>
          <a:bodyPr>
            <a:normAutofit/>
          </a:bodyPr>
          <a:lstStyle/>
          <a:p>
            <a:r>
              <a:rPr lang="zh-CN" altLang="en-US" sz="2000" dirty="0">
                <a:latin typeface="楷体" panose="02010609060101010101" pitchFamily="49" charset="-122"/>
                <a:ea typeface="楷体" panose="02010609060101010101" pitchFamily="49" charset="-122"/>
              </a:rPr>
              <a:t>文件操作</a:t>
            </a:r>
          </a:p>
        </p:txBody>
      </p:sp>
      <p:sp>
        <p:nvSpPr>
          <p:cNvPr id="3" name="内容占位符 2">
            <a:extLst>
              <a:ext uri="{FF2B5EF4-FFF2-40B4-BE49-F238E27FC236}">
                <a16:creationId xmlns:a16="http://schemas.microsoft.com/office/drawing/2014/main" id="{9F18F54F-F766-C83C-1354-101F810A1C78}"/>
              </a:ext>
            </a:extLst>
          </p:cNvPr>
          <p:cNvSpPr>
            <a:spLocks noGrp="1"/>
          </p:cNvSpPr>
          <p:nvPr>
            <p:ph idx="1"/>
          </p:nvPr>
        </p:nvSpPr>
        <p:spPr>
          <a:xfrm>
            <a:off x="838200" y="1277471"/>
            <a:ext cx="10515600" cy="5446058"/>
          </a:xfrm>
        </p:spPr>
        <p:txBody>
          <a:bodyPr>
            <a:normAutofit/>
          </a:bodyPr>
          <a:lstStyle/>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使用方法</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因为文件指针使用的是标准流文件，因此我们可以不定义文件指针。接下来我们使用</a:t>
            </a:r>
            <a:r>
              <a:rPr lang="en-US" altLang="zh-CN" sz="2000" dirty="0" err="1">
                <a:latin typeface="楷体" panose="02010609060101010101" pitchFamily="49" charset="-122"/>
                <a:ea typeface="楷体" panose="02010609060101010101" pitchFamily="49" charset="-122"/>
              </a:rPr>
              <a:t>freopen</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函数以只读方式</a:t>
            </a:r>
            <a:r>
              <a:rPr lang="en-US" altLang="zh-CN" sz="2000" dirty="0">
                <a:latin typeface="楷体" panose="02010609060101010101" pitchFamily="49" charset="-122"/>
                <a:ea typeface="楷体" panose="02010609060101010101" pitchFamily="49" charset="-122"/>
              </a:rPr>
              <a:t>r(read)</a:t>
            </a:r>
            <a:r>
              <a:rPr lang="zh-CN" altLang="en-US" sz="2000" dirty="0">
                <a:latin typeface="楷体" panose="02010609060101010101" pitchFamily="49" charset="-122"/>
                <a:ea typeface="楷体" panose="02010609060101010101" pitchFamily="49" charset="-122"/>
              </a:rPr>
              <a:t>打开输入文件</a:t>
            </a:r>
            <a:r>
              <a:rPr lang="en-US" altLang="zh-CN" sz="2000" dirty="0">
                <a:latin typeface="楷体" panose="02010609060101010101" pitchFamily="49" charset="-122"/>
                <a:ea typeface="楷体" panose="02010609060101010101" pitchFamily="49" charset="-122"/>
              </a:rPr>
              <a:t>slyar.in</a:t>
            </a:r>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    格式：</a:t>
            </a:r>
            <a:r>
              <a:rPr lang="en-US" altLang="zh-CN" sz="2000" dirty="0" err="1">
                <a:latin typeface="楷体" panose="02010609060101010101" pitchFamily="49" charset="-122"/>
                <a:ea typeface="楷体" panose="02010609060101010101" pitchFamily="49" charset="-122"/>
              </a:rPr>
              <a:t>freopen</a:t>
            </a:r>
            <a:r>
              <a:rPr lang="en-US" altLang="zh-CN" sz="2000" dirty="0">
                <a:latin typeface="楷体" panose="02010609060101010101" pitchFamily="49" charset="-122"/>
                <a:ea typeface="楷体" panose="02010609060101010101" pitchFamily="49" charset="-122"/>
              </a:rPr>
              <a:t>("slyar.in", "r", stdin);</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然后使用</a:t>
            </a:r>
            <a:r>
              <a:rPr lang="en-US" altLang="zh-CN" sz="2000" dirty="0" err="1">
                <a:latin typeface="楷体" panose="02010609060101010101" pitchFamily="49" charset="-122"/>
                <a:ea typeface="楷体" panose="02010609060101010101" pitchFamily="49" charset="-122"/>
              </a:rPr>
              <a:t>freopen</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函数以写入方式</a:t>
            </a:r>
            <a:r>
              <a:rPr lang="en-US" altLang="zh-CN" sz="2000" dirty="0">
                <a:latin typeface="楷体" panose="02010609060101010101" pitchFamily="49" charset="-122"/>
                <a:ea typeface="楷体" panose="02010609060101010101" pitchFamily="49" charset="-122"/>
              </a:rPr>
              <a:t>w(write)</a:t>
            </a:r>
            <a:r>
              <a:rPr lang="zh-CN" altLang="en-US" sz="2000" dirty="0">
                <a:latin typeface="楷体" panose="02010609060101010101" pitchFamily="49" charset="-122"/>
                <a:ea typeface="楷体" panose="02010609060101010101" pitchFamily="49" charset="-122"/>
              </a:rPr>
              <a:t>打开输出文件</a:t>
            </a:r>
            <a:r>
              <a:rPr lang="en-US" altLang="zh-CN" sz="2000" dirty="0" err="1">
                <a:latin typeface="楷体" panose="02010609060101010101" pitchFamily="49" charset="-122"/>
                <a:ea typeface="楷体" panose="02010609060101010101" pitchFamily="49" charset="-122"/>
              </a:rPr>
              <a:t>slyar.out</a:t>
            </a:r>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    格式：</a:t>
            </a:r>
            <a:r>
              <a:rPr lang="en-US" altLang="zh-CN" sz="2000" dirty="0" err="1">
                <a:latin typeface="楷体" panose="02010609060101010101" pitchFamily="49" charset="-122"/>
                <a:ea typeface="楷体" panose="02010609060101010101" pitchFamily="49" charset="-122"/>
              </a:rPr>
              <a:t>freopen</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slyar.out</a:t>
            </a:r>
            <a:r>
              <a:rPr lang="en-US" altLang="zh-CN" sz="2000" dirty="0">
                <a:latin typeface="楷体" panose="02010609060101010101" pitchFamily="49" charset="-122"/>
                <a:ea typeface="楷体" panose="02010609060101010101" pitchFamily="49" charset="-122"/>
              </a:rPr>
              <a:t>", "w", </a:t>
            </a:r>
            <a:r>
              <a:rPr lang="en-US" altLang="zh-CN" sz="2000" dirty="0" err="1">
                <a:latin typeface="楷体" panose="02010609060101010101" pitchFamily="49" charset="-122"/>
                <a:ea typeface="楷体" panose="02010609060101010101" pitchFamily="49" charset="-122"/>
              </a:rPr>
              <a:t>stdout</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接下来的事情就是使用</a:t>
            </a:r>
            <a:r>
              <a:rPr lang="en-US" altLang="zh-CN" sz="2000" dirty="0" err="1">
                <a:latin typeface="楷体" panose="02010609060101010101" pitchFamily="49" charset="-122"/>
                <a:ea typeface="楷体" panose="02010609060101010101" pitchFamily="49" charset="-122"/>
              </a:rPr>
              <a:t>freopen</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函数的优点了，我们不再需要修改</a:t>
            </a:r>
            <a:r>
              <a:rPr lang="en-US" altLang="zh-CN" sz="2000" dirty="0" err="1">
                <a:latin typeface="楷体" panose="02010609060101010101" pitchFamily="49" charset="-122"/>
                <a:ea typeface="楷体" panose="02010609060101010101" pitchFamily="49" charset="-122"/>
              </a:rPr>
              <a:t>scanf</a:t>
            </a:r>
            <a:r>
              <a:rPr lang="zh-CN" altLang="en-US"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printf</a:t>
            </a:r>
            <a:r>
              <a:rPr lang="zh-CN" altLang="en-US"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cin</a:t>
            </a:r>
            <a:r>
              <a:rPr lang="zh-CN" altLang="en-US" sz="2000" dirty="0">
                <a:latin typeface="楷体" panose="02010609060101010101" pitchFamily="49" charset="-122"/>
                <a:ea typeface="楷体" panose="02010609060101010101" pitchFamily="49" charset="-122"/>
              </a:rPr>
              <a:t>和</a:t>
            </a:r>
            <a:r>
              <a:rPr lang="en-US" altLang="zh-CN" sz="2000" dirty="0" err="1">
                <a:latin typeface="楷体" panose="02010609060101010101" pitchFamily="49" charset="-122"/>
                <a:ea typeface="楷体" panose="02010609060101010101" pitchFamily="49" charset="-122"/>
              </a:rPr>
              <a:t>cout</a:t>
            </a:r>
            <a:r>
              <a:rPr lang="zh-CN" altLang="en-US" sz="2000" dirty="0">
                <a:latin typeface="楷体" panose="02010609060101010101" pitchFamily="49" charset="-122"/>
                <a:ea typeface="楷体" panose="02010609060101010101" pitchFamily="49" charset="-122"/>
              </a:rPr>
              <a:t>。而是维持代码的原样就可以了。因为</a:t>
            </a:r>
            <a:r>
              <a:rPr lang="en-US" altLang="zh-CN" sz="2000" dirty="0" err="1">
                <a:latin typeface="楷体" panose="02010609060101010101" pitchFamily="49" charset="-122"/>
                <a:ea typeface="楷体" panose="02010609060101010101" pitchFamily="49" charset="-122"/>
              </a:rPr>
              <a:t>freopen</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函数重定向了标准流，使其指向前面指定的文件，省时省力。最后只要使用</a:t>
            </a:r>
            <a:r>
              <a:rPr lang="en-US" altLang="zh-CN" sz="2000" dirty="0" err="1">
                <a:latin typeface="楷体" panose="02010609060101010101" pitchFamily="49" charset="-122"/>
                <a:ea typeface="楷体" panose="02010609060101010101" pitchFamily="49" charset="-122"/>
              </a:rPr>
              <a:t>fclose</a:t>
            </a:r>
            <a:r>
              <a:rPr lang="zh-CN" altLang="en-US" sz="2000" dirty="0">
                <a:latin typeface="楷体" panose="02010609060101010101" pitchFamily="49" charset="-122"/>
                <a:ea typeface="楷体" panose="02010609060101010101" pitchFamily="49" charset="-122"/>
              </a:rPr>
              <a:t>关闭输入文件和输出文件即可。</a:t>
            </a:r>
          </a:p>
          <a:p>
            <a:r>
              <a:rPr lang="zh-CN" altLang="en-US" sz="2000" dirty="0">
                <a:latin typeface="楷体" panose="02010609060101010101" pitchFamily="49" charset="-122"/>
                <a:ea typeface="楷体" panose="02010609060101010101" pitchFamily="49" charset="-122"/>
              </a:rPr>
              <a:t>    格式：</a:t>
            </a:r>
            <a:r>
              <a:rPr lang="en-US" altLang="zh-CN" sz="2000" dirty="0" err="1">
                <a:latin typeface="楷体" panose="02010609060101010101" pitchFamily="49" charset="-122"/>
                <a:ea typeface="楷体" panose="02010609060101010101" pitchFamily="49" charset="-122"/>
              </a:rPr>
              <a:t>fclose</a:t>
            </a:r>
            <a:r>
              <a:rPr lang="en-US" altLang="zh-CN" sz="2000" dirty="0">
                <a:latin typeface="楷体" panose="02010609060101010101" pitchFamily="49" charset="-122"/>
                <a:ea typeface="楷体" panose="02010609060101010101" pitchFamily="49" charset="-122"/>
              </a:rPr>
              <a:t>(stdin);</a:t>
            </a:r>
            <a:r>
              <a:rPr lang="en-US" altLang="zh-CN" sz="2000" dirty="0" err="1">
                <a:latin typeface="楷体" panose="02010609060101010101" pitchFamily="49" charset="-122"/>
                <a:ea typeface="楷体" panose="02010609060101010101" pitchFamily="49" charset="-122"/>
              </a:rPr>
              <a:t>fclose</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stdout</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若要恢复句柄，可以重新打开标准控制台设备文件，只是这个设备文件的名字是与操作系统相关的。</a:t>
            </a:r>
          </a:p>
          <a:p>
            <a:r>
              <a:rPr lang="zh-CN" altLang="en-US" sz="2000" dirty="0">
                <a:latin typeface="楷体" panose="02010609060101010101" pitchFamily="49" charset="-122"/>
                <a:ea typeface="楷体" panose="02010609060101010101" pitchFamily="49" charset="-122"/>
              </a:rPr>
              <a:t>    格式：</a:t>
            </a:r>
            <a:r>
              <a:rPr lang="en-US" altLang="zh-CN" sz="2000" dirty="0" err="1">
                <a:latin typeface="楷体" panose="02010609060101010101" pitchFamily="49" charset="-122"/>
                <a:ea typeface="楷体" panose="02010609060101010101" pitchFamily="49" charset="-122"/>
              </a:rPr>
              <a:t>freopen</a:t>
            </a:r>
            <a:r>
              <a:rPr lang="en-US" altLang="zh-CN" sz="2000" dirty="0">
                <a:latin typeface="楷体" panose="02010609060101010101" pitchFamily="49" charset="-122"/>
                <a:ea typeface="楷体" panose="02010609060101010101" pitchFamily="49" charset="-122"/>
              </a:rPr>
              <a:t>("CON", "r", stdin);</a:t>
            </a:r>
          </a:p>
        </p:txBody>
      </p:sp>
    </p:spTree>
    <p:extLst>
      <p:ext uri="{BB962C8B-B14F-4D97-AF65-F5344CB8AC3E}">
        <p14:creationId xmlns:p14="http://schemas.microsoft.com/office/powerpoint/2010/main" val="24689885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80766-3990-843B-1429-946414786F96}"/>
              </a:ext>
            </a:extLst>
          </p:cNvPr>
          <p:cNvSpPr>
            <a:spLocks noGrp="1"/>
          </p:cNvSpPr>
          <p:nvPr>
            <p:ph type="title"/>
          </p:nvPr>
        </p:nvSpPr>
        <p:spPr/>
        <p:txBody>
          <a:bodyPr>
            <a:normAutofit/>
          </a:bodyPr>
          <a:lstStyle/>
          <a:p>
            <a:r>
              <a:rPr lang="zh-CN" altLang="en-US" sz="2000" dirty="0">
                <a:latin typeface="楷体" panose="02010609060101010101" pitchFamily="49" charset="-122"/>
                <a:ea typeface="楷体" panose="02010609060101010101" pitchFamily="49" charset="-122"/>
              </a:rPr>
              <a:t>文件操作</a:t>
            </a:r>
          </a:p>
        </p:txBody>
      </p:sp>
      <p:sp>
        <p:nvSpPr>
          <p:cNvPr id="3" name="内容占位符 2">
            <a:extLst>
              <a:ext uri="{FF2B5EF4-FFF2-40B4-BE49-F238E27FC236}">
                <a16:creationId xmlns:a16="http://schemas.microsoft.com/office/drawing/2014/main" id="{9F18F54F-F766-C83C-1354-101F810A1C78}"/>
              </a:ext>
            </a:extLst>
          </p:cNvPr>
          <p:cNvSpPr>
            <a:spLocks noGrp="1"/>
          </p:cNvSpPr>
          <p:nvPr>
            <p:ph idx="1"/>
          </p:nvPr>
        </p:nvSpPr>
        <p:spPr>
          <a:xfrm>
            <a:off x="838200" y="1277471"/>
            <a:ext cx="10515600" cy="5446058"/>
          </a:xfrm>
        </p:spPr>
        <p:txBody>
          <a:bodyPr>
            <a:normAutofit fontScale="70000" lnSpcReduction="20000"/>
          </a:bodyPr>
          <a:lstStyle/>
          <a:p>
            <a:r>
              <a:rPr lang="en-US" altLang="zh-CN" sz="2000" dirty="0" err="1">
                <a:latin typeface="楷体" panose="02010609060101010101" pitchFamily="49" charset="-122"/>
                <a:ea typeface="楷体" panose="02010609060101010101" pitchFamily="49" charset="-122"/>
              </a:rPr>
              <a:t>fopen</a:t>
            </a:r>
            <a:r>
              <a:rPr lang="zh-CN" altLang="en-US" sz="2000" dirty="0">
                <a:latin typeface="楷体" panose="02010609060101010101" pitchFamily="49" charset="-122"/>
                <a:ea typeface="楷体" panose="02010609060101010101" pitchFamily="49" charset="-122"/>
              </a:rPr>
              <a:t>版</a:t>
            </a:r>
          </a:p>
          <a:p>
            <a:r>
              <a:rPr lang="zh-CN" altLang="en-US" sz="2000" dirty="0">
                <a:latin typeface="楷体" panose="02010609060101010101" pitchFamily="49" charset="-122"/>
                <a:ea typeface="楷体" panose="02010609060101010101" pitchFamily="49" charset="-122"/>
              </a:rPr>
              <a:t>重定向用起来很方便，但并不是所有算法竞赛都允许读写文件。甚至有的竞赛允许访问文件，但不允许使用</a:t>
            </a:r>
            <a:r>
              <a:rPr lang="en-US" altLang="zh-CN" sz="2000" dirty="0" err="1">
                <a:latin typeface="楷体" panose="02010609060101010101" pitchFamily="49" charset="-122"/>
                <a:ea typeface="楷体" panose="02010609060101010101" pitchFamily="49" charset="-122"/>
              </a:rPr>
              <a:t>freopen</a:t>
            </a:r>
            <a:r>
              <a:rPr lang="zh-CN" altLang="en-US" sz="2000" dirty="0">
                <a:latin typeface="楷体" panose="02010609060101010101" pitchFamily="49" charset="-122"/>
                <a:ea typeface="楷体" panose="02010609060101010101" pitchFamily="49" charset="-122"/>
              </a:rPr>
              <a:t>这样的重定向方式读写文件，可以使用</a:t>
            </a:r>
            <a:r>
              <a:rPr lang="en-US" altLang="zh-CN" sz="2000" dirty="0" err="1">
                <a:latin typeface="楷体" panose="02010609060101010101" pitchFamily="49" charset="-122"/>
                <a:ea typeface="楷体" panose="02010609060101010101" pitchFamily="49" charset="-122"/>
              </a:rPr>
              <a:t>fopen</a:t>
            </a:r>
            <a:r>
              <a:rPr lang="zh-CN" altLang="en-US" sz="2000" dirty="0">
                <a:latin typeface="楷体" panose="02010609060101010101" pitchFamily="49" charset="-122"/>
                <a:ea typeface="楷体" panose="02010609060101010101" pitchFamily="49" charset="-122"/>
              </a:rPr>
              <a:t>版，对</a:t>
            </a:r>
            <a:r>
              <a:rPr lang="en-US" altLang="zh-CN" sz="2000" dirty="0" err="1">
                <a:latin typeface="楷体" panose="02010609060101010101" pitchFamily="49" charset="-122"/>
                <a:ea typeface="楷体" panose="02010609060101010101" pitchFamily="49" charset="-122"/>
              </a:rPr>
              <a:t>scanf</a:t>
            </a:r>
            <a:r>
              <a:rPr lang="zh-CN" altLang="en-US" sz="2000" dirty="0">
                <a:latin typeface="楷体" panose="02010609060101010101" pitchFamily="49" charset="-122"/>
                <a:ea typeface="楷体" panose="02010609060101010101" pitchFamily="49" charset="-122"/>
              </a:rPr>
              <a:t>和</a:t>
            </a:r>
            <a:r>
              <a:rPr lang="en-US" altLang="zh-CN" sz="2000" dirty="0" err="1">
                <a:latin typeface="楷体" panose="02010609060101010101" pitchFamily="49" charset="-122"/>
                <a:ea typeface="楷体" panose="02010609060101010101" pitchFamily="49" charset="-122"/>
              </a:rPr>
              <a:t>printf</a:t>
            </a:r>
            <a:r>
              <a:rPr lang="zh-CN" altLang="en-US" sz="2000" dirty="0">
                <a:latin typeface="楷体" panose="02010609060101010101" pitchFamily="49" charset="-122"/>
                <a:ea typeface="楷体" panose="02010609060101010101" pitchFamily="49" charset="-122"/>
              </a:rPr>
              <a:t>语句适用。程序如下：</a:t>
            </a:r>
          </a:p>
          <a:p>
            <a:endParaRPr lang="zh-CN" altLang="en-US"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#include&lt;cstdio&gt;</a:t>
            </a:r>
          </a:p>
          <a:p>
            <a:r>
              <a:rPr lang="en-US" altLang="zh-CN" sz="2000" dirty="0">
                <a:latin typeface="楷体" panose="02010609060101010101" pitchFamily="49" charset="-122"/>
                <a:ea typeface="楷体" panose="02010609060101010101" pitchFamily="49" charset="-122"/>
              </a:rPr>
              <a:t>using namespace std;</a:t>
            </a:r>
          </a:p>
          <a:p>
            <a:r>
              <a:rPr lang="en-US" altLang="zh-CN" sz="2000" dirty="0">
                <a:latin typeface="楷体" panose="02010609060101010101" pitchFamily="49" charset="-122"/>
                <a:ea typeface="楷体" panose="02010609060101010101" pitchFamily="49" charset="-122"/>
              </a:rPr>
              <a:t>int main()</a:t>
            </a:r>
          </a:p>
          <a:p>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FILE *fin,*</a:t>
            </a:r>
            <a:r>
              <a:rPr lang="en-US" altLang="zh-CN" sz="2000" dirty="0" err="1">
                <a:latin typeface="楷体" panose="02010609060101010101" pitchFamily="49" charset="-122"/>
                <a:ea typeface="楷体" panose="02010609060101010101" pitchFamily="49" charset="-122"/>
              </a:rPr>
              <a:t>fout</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fin = </a:t>
            </a:r>
            <a:r>
              <a:rPr lang="en-US" altLang="zh-CN" sz="2000" dirty="0" err="1">
                <a:latin typeface="楷体" panose="02010609060101010101" pitchFamily="49" charset="-122"/>
                <a:ea typeface="楷体" panose="02010609060101010101" pitchFamily="49" charset="-122"/>
              </a:rPr>
              <a:t>fopen</a:t>
            </a:r>
            <a:r>
              <a:rPr lang="en-US" altLang="zh-CN" sz="2000" dirty="0">
                <a:latin typeface="楷体" panose="02010609060101010101" pitchFamily="49" charset="-122"/>
                <a:ea typeface="楷体" panose="02010609060101010101" pitchFamily="49" charset="-122"/>
              </a:rPr>
              <a:t>("in.txt","</a:t>
            </a:r>
            <a:r>
              <a:rPr lang="en-US" altLang="zh-CN" sz="2000" dirty="0" err="1">
                <a:latin typeface="楷体" panose="02010609060101010101" pitchFamily="49" charset="-122"/>
                <a:ea typeface="楷体" panose="02010609060101010101" pitchFamily="49" charset="-122"/>
              </a:rPr>
              <a:t>rb</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定义输入文件名</a:t>
            </a:r>
          </a:p>
          <a:p>
            <a:r>
              <a:rPr lang="zh-CN" altLang="en-US"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fout</a:t>
            </a:r>
            <a:r>
              <a:rPr lang="en-US" altLang="zh-CN" sz="2000" dirty="0">
                <a:latin typeface="楷体" panose="02010609060101010101" pitchFamily="49" charset="-122"/>
                <a:ea typeface="楷体" panose="02010609060101010101" pitchFamily="49" charset="-122"/>
              </a:rPr>
              <a:t> = </a:t>
            </a:r>
            <a:r>
              <a:rPr lang="en-US" altLang="zh-CN" sz="2000" dirty="0" err="1">
                <a:latin typeface="楷体" panose="02010609060101010101" pitchFamily="49" charset="-122"/>
                <a:ea typeface="楷体" panose="02010609060101010101" pitchFamily="49" charset="-122"/>
              </a:rPr>
              <a:t>fopen</a:t>
            </a:r>
            <a:r>
              <a:rPr lang="en-US" altLang="zh-CN" sz="2000" dirty="0">
                <a:latin typeface="楷体" panose="02010609060101010101" pitchFamily="49" charset="-122"/>
                <a:ea typeface="楷体" panose="02010609060101010101" pitchFamily="49" charset="-122"/>
              </a:rPr>
              <a:t>("out.txt","</a:t>
            </a:r>
            <a:r>
              <a:rPr lang="en-US" altLang="zh-CN" sz="2000" dirty="0" err="1">
                <a:latin typeface="楷体" panose="02010609060101010101" pitchFamily="49" charset="-122"/>
                <a:ea typeface="楷体" panose="02010609060101010101" pitchFamily="49" charset="-122"/>
              </a:rPr>
              <a:t>wb</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定义输出文件名</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int </a:t>
            </a:r>
            <a:r>
              <a:rPr lang="en-US" altLang="zh-CN" sz="2000" dirty="0" err="1">
                <a:latin typeface="楷体" panose="02010609060101010101" pitchFamily="49" charset="-122"/>
                <a:ea typeface="楷体" panose="02010609060101010101" pitchFamily="49" charset="-122"/>
              </a:rPr>
              <a:t>temp,sum</a:t>
            </a:r>
            <a:r>
              <a:rPr lang="en-US" altLang="zh-CN" sz="2000" dirty="0">
                <a:latin typeface="楷体" panose="02010609060101010101" pitchFamily="49" charset="-122"/>
                <a:ea typeface="楷体" panose="02010609060101010101" pitchFamily="49" charset="-122"/>
              </a:rPr>
              <a:t>=0;</a:t>
            </a:r>
          </a:p>
          <a:p>
            <a:r>
              <a:rPr lang="en-US" altLang="zh-CN" sz="2000" dirty="0">
                <a:latin typeface="楷体" panose="02010609060101010101" pitchFamily="49" charset="-122"/>
                <a:ea typeface="楷体" panose="02010609060101010101" pitchFamily="49" charset="-122"/>
              </a:rPr>
              <a:t>   while (</a:t>
            </a:r>
            <a:r>
              <a:rPr lang="en-US" altLang="zh-CN" sz="2000" dirty="0" err="1">
                <a:latin typeface="楷体" panose="02010609060101010101" pitchFamily="49" charset="-122"/>
                <a:ea typeface="楷体" panose="02010609060101010101" pitchFamily="49" charset="-122"/>
              </a:rPr>
              <a:t>fscanf</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fin,"%d",&amp;temp</a:t>
            </a:r>
            <a:r>
              <a:rPr lang="en-US" altLang="zh-CN" sz="2000" dirty="0">
                <a:latin typeface="楷体" panose="02010609060101010101" pitchFamily="49" charset="-122"/>
                <a:ea typeface="楷体" panose="02010609060101010101" pitchFamily="49" charset="-122"/>
              </a:rPr>
              <a:t>)==1)   //</a:t>
            </a:r>
            <a:r>
              <a:rPr lang="zh-CN" altLang="en-US" sz="2000" dirty="0">
                <a:latin typeface="楷体" panose="02010609060101010101" pitchFamily="49" charset="-122"/>
                <a:ea typeface="楷体" panose="02010609060101010101" pitchFamily="49" charset="-122"/>
              </a:rPr>
              <a:t>从输入文件中读入数据</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sum=</a:t>
            </a:r>
            <a:r>
              <a:rPr lang="en-US" altLang="zh-CN" sz="2000" dirty="0" err="1">
                <a:latin typeface="楷体" panose="02010609060101010101" pitchFamily="49" charset="-122"/>
                <a:ea typeface="楷体" panose="02010609060101010101" pitchFamily="49" charset="-122"/>
              </a:rPr>
              <a:t>sum+temp</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p>
          <a:p>
            <a:r>
              <a:rPr lang="en-US" altLang="zh-CN"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fprintf</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fout</a:t>
            </a:r>
            <a:r>
              <a:rPr lang="en-US" altLang="zh-CN" sz="2000" dirty="0">
                <a:latin typeface="楷体" panose="02010609060101010101" pitchFamily="49" charset="-122"/>
                <a:ea typeface="楷体" panose="02010609060101010101" pitchFamily="49" charset="-122"/>
              </a:rPr>
              <a:t>,"%d\</a:t>
            </a:r>
            <a:r>
              <a:rPr lang="en-US" altLang="zh-CN" sz="2000" dirty="0" err="1">
                <a:latin typeface="楷体" panose="02010609060101010101" pitchFamily="49" charset="-122"/>
                <a:ea typeface="楷体" panose="02010609060101010101" pitchFamily="49" charset="-122"/>
              </a:rPr>
              <a:t>n",sum</a:t>
            </a:r>
            <a:r>
              <a:rPr lang="en-US" altLang="zh-CN" sz="2000" dirty="0">
                <a:latin typeface="楷体" panose="02010609060101010101" pitchFamily="49" charset="-122"/>
                <a:ea typeface="楷体" panose="02010609060101010101" pitchFamily="49" charset="-122"/>
              </a:rPr>
              <a:t>);                   // </a:t>
            </a:r>
            <a:r>
              <a:rPr lang="en-US" altLang="zh-CN" sz="2000" dirty="0" err="1">
                <a:latin typeface="楷体" panose="02010609060101010101" pitchFamily="49" charset="-122"/>
                <a:ea typeface="楷体" panose="02010609060101010101" pitchFamily="49" charset="-122"/>
              </a:rPr>
              <a:t>cout</a:t>
            </a:r>
            <a:r>
              <a:rPr lang="en-US" altLang="zh-CN" sz="2000" dirty="0">
                <a:latin typeface="楷体" panose="02010609060101010101" pitchFamily="49" charset="-122"/>
                <a:ea typeface="楷体" panose="02010609060101010101" pitchFamily="49" charset="-122"/>
              </a:rPr>
              <a:t>&lt;&lt;sum&lt;&lt;</a:t>
            </a:r>
            <a:r>
              <a:rPr lang="en-US" altLang="zh-CN" sz="2000" dirty="0" err="1">
                <a:latin typeface="楷体" panose="02010609060101010101" pitchFamily="49" charset="-122"/>
                <a:ea typeface="楷体" panose="02010609060101010101" pitchFamily="49" charset="-122"/>
              </a:rPr>
              <a:t>endl</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fclose</a:t>
            </a:r>
            <a:r>
              <a:rPr lang="en-US" altLang="zh-CN" sz="2000" dirty="0">
                <a:latin typeface="楷体" panose="02010609060101010101" pitchFamily="49" charset="-122"/>
                <a:ea typeface="楷体" panose="02010609060101010101" pitchFamily="49" charset="-122"/>
              </a:rPr>
              <a:t>(fin);</a:t>
            </a:r>
            <a:r>
              <a:rPr lang="en-US" altLang="zh-CN" sz="2000" dirty="0" err="1">
                <a:latin typeface="楷体" panose="02010609060101010101" pitchFamily="49" charset="-122"/>
                <a:ea typeface="楷体" panose="02010609060101010101" pitchFamily="49" charset="-122"/>
              </a:rPr>
              <a:t>fclose</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fout</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关闭文件，可省略</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return 0;                                                   </a:t>
            </a:r>
          </a:p>
          <a:p>
            <a:r>
              <a:rPr lang="en-US" altLang="zh-CN" sz="20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42369224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80766-3990-843B-1429-946414786F96}"/>
              </a:ext>
            </a:extLst>
          </p:cNvPr>
          <p:cNvSpPr>
            <a:spLocks noGrp="1"/>
          </p:cNvSpPr>
          <p:nvPr>
            <p:ph type="title"/>
          </p:nvPr>
        </p:nvSpPr>
        <p:spPr/>
        <p:txBody>
          <a:bodyPr>
            <a:normAutofit/>
          </a:bodyPr>
          <a:lstStyle/>
          <a:p>
            <a:r>
              <a:rPr lang="zh-CN" altLang="en-US" sz="2000" dirty="0">
                <a:latin typeface="楷体" panose="02010609060101010101" pitchFamily="49" charset="-122"/>
                <a:ea typeface="楷体" panose="02010609060101010101" pitchFamily="49" charset="-122"/>
              </a:rPr>
              <a:t>文件操作</a:t>
            </a:r>
          </a:p>
        </p:txBody>
      </p:sp>
      <p:sp>
        <p:nvSpPr>
          <p:cNvPr id="3" name="内容占位符 2">
            <a:extLst>
              <a:ext uri="{FF2B5EF4-FFF2-40B4-BE49-F238E27FC236}">
                <a16:creationId xmlns:a16="http://schemas.microsoft.com/office/drawing/2014/main" id="{9F18F54F-F766-C83C-1354-101F810A1C78}"/>
              </a:ext>
            </a:extLst>
          </p:cNvPr>
          <p:cNvSpPr>
            <a:spLocks noGrp="1"/>
          </p:cNvSpPr>
          <p:nvPr>
            <p:ph idx="1"/>
          </p:nvPr>
        </p:nvSpPr>
        <p:spPr>
          <a:xfrm>
            <a:off x="838200" y="1277471"/>
            <a:ext cx="10515600" cy="5446058"/>
          </a:xfrm>
        </p:spPr>
        <p:txBody>
          <a:bodyPr>
            <a:normAutofit fontScale="70000" lnSpcReduction="20000"/>
          </a:bodyPr>
          <a:lstStyle/>
          <a:p>
            <a:r>
              <a:rPr lang="zh-CN" altLang="en-US" sz="2000" dirty="0">
                <a:latin typeface="楷体" panose="02010609060101010101" pitchFamily="49" charset="-122"/>
                <a:ea typeface="楷体" panose="02010609060101010101" pitchFamily="49" charset="-122"/>
              </a:rPr>
              <a:t> </a:t>
            </a: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       先声明变量</a:t>
            </a:r>
            <a:r>
              <a:rPr lang="en-US" altLang="zh-CN" sz="2000" dirty="0">
                <a:latin typeface="楷体" panose="02010609060101010101" pitchFamily="49" charset="-122"/>
                <a:ea typeface="楷体" panose="02010609060101010101" pitchFamily="49" charset="-122"/>
              </a:rPr>
              <a:t>fin</a:t>
            </a:r>
            <a:r>
              <a:rPr lang="zh-CN" altLang="en-US" sz="2000" dirty="0">
                <a:latin typeface="楷体" panose="02010609060101010101" pitchFamily="49" charset="-122"/>
                <a:ea typeface="楷体" panose="02010609060101010101" pitchFamily="49" charset="-122"/>
              </a:rPr>
              <a:t>和</a:t>
            </a:r>
            <a:r>
              <a:rPr lang="en-US" altLang="zh-CN" sz="2000" dirty="0" err="1">
                <a:latin typeface="楷体" panose="02010609060101010101" pitchFamily="49" charset="-122"/>
                <a:ea typeface="楷体" panose="02010609060101010101" pitchFamily="49" charset="-122"/>
              </a:rPr>
              <a:t>fout</a:t>
            </a:r>
            <a:r>
              <a:rPr lang="zh-CN" altLang="en-US" sz="2000" dirty="0">
                <a:latin typeface="楷体" panose="02010609060101010101" pitchFamily="49" charset="-122"/>
                <a:ea typeface="楷体" panose="02010609060101010101" pitchFamily="49" charset="-122"/>
              </a:rPr>
              <a:t>（暂且不用管</a:t>
            </a:r>
            <a:r>
              <a:rPr lang="en-US" altLang="zh-CN" sz="2000" dirty="0">
                <a:latin typeface="楷体" panose="02010609060101010101" pitchFamily="49" charset="-122"/>
                <a:ea typeface="楷体" panose="02010609060101010101" pitchFamily="49" charset="-122"/>
              </a:rPr>
              <a:t>FILE *</a:t>
            </a:r>
            <a:r>
              <a:rPr lang="zh-CN" altLang="en-US" sz="2000" dirty="0">
                <a:latin typeface="楷体" panose="02010609060101010101" pitchFamily="49" charset="-122"/>
                <a:ea typeface="楷体" panose="02010609060101010101" pitchFamily="49" charset="-122"/>
              </a:rPr>
              <a:t>为何物），把</a:t>
            </a:r>
            <a:r>
              <a:rPr lang="en-US" altLang="zh-CN" sz="2000" dirty="0" err="1">
                <a:latin typeface="楷体" panose="02010609060101010101" pitchFamily="49" charset="-122"/>
                <a:ea typeface="楷体" panose="02010609060101010101" pitchFamily="49" charset="-122"/>
              </a:rPr>
              <a:t>scanf</a:t>
            </a:r>
            <a:r>
              <a:rPr lang="zh-CN" altLang="en-US" sz="2000" dirty="0">
                <a:latin typeface="楷体" panose="02010609060101010101" pitchFamily="49" charset="-122"/>
                <a:ea typeface="楷体" panose="02010609060101010101" pitchFamily="49" charset="-122"/>
              </a:rPr>
              <a:t>改成</a:t>
            </a:r>
            <a:r>
              <a:rPr lang="en-US" altLang="zh-CN" sz="2000" dirty="0" err="1">
                <a:latin typeface="楷体" panose="02010609060101010101" pitchFamily="49" charset="-122"/>
                <a:ea typeface="楷体" panose="02010609060101010101" pitchFamily="49" charset="-122"/>
              </a:rPr>
              <a:t>fscanf</a:t>
            </a:r>
            <a:r>
              <a:rPr lang="zh-CN" altLang="en-US" sz="2000" dirty="0">
                <a:latin typeface="楷体" panose="02010609060101010101" pitchFamily="49" charset="-122"/>
                <a:ea typeface="楷体" panose="02010609060101010101" pitchFamily="49" charset="-122"/>
              </a:rPr>
              <a:t>，第一个参数为</a:t>
            </a:r>
            <a:r>
              <a:rPr lang="en-US" altLang="zh-CN" sz="2000" dirty="0">
                <a:latin typeface="楷体" panose="02010609060101010101" pitchFamily="49" charset="-122"/>
                <a:ea typeface="楷体" panose="02010609060101010101" pitchFamily="49" charset="-122"/>
              </a:rPr>
              <a:t>fin</a:t>
            </a:r>
            <a:r>
              <a:rPr lang="zh-CN" altLang="en-US" sz="2000" dirty="0">
                <a:latin typeface="楷体" panose="02010609060101010101" pitchFamily="49" charset="-122"/>
                <a:ea typeface="楷体" panose="02010609060101010101" pitchFamily="49" charset="-122"/>
              </a:rPr>
              <a:t>；把</a:t>
            </a:r>
            <a:r>
              <a:rPr lang="en-US" altLang="zh-CN" sz="2000" dirty="0" err="1">
                <a:latin typeface="楷体" panose="02010609060101010101" pitchFamily="49" charset="-122"/>
                <a:ea typeface="楷体" panose="02010609060101010101" pitchFamily="49" charset="-122"/>
              </a:rPr>
              <a:t>printf</a:t>
            </a:r>
            <a:r>
              <a:rPr lang="zh-CN" altLang="en-US" sz="2000" dirty="0">
                <a:latin typeface="楷体" panose="02010609060101010101" pitchFamily="49" charset="-122"/>
                <a:ea typeface="楷体" panose="02010609060101010101" pitchFamily="49" charset="-122"/>
              </a:rPr>
              <a:t>改成</a:t>
            </a:r>
            <a:r>
              <a:rPr lang="en-US" altLang="zh-CN" sz="2000" dirty="0" err="1">
                <a:latin typeface="楷体" panose="02010609060101010101" pitchFamily="49" charset="-122"/>
                <a:ea typeface="楷体" panose="02010609060101010101" pitchFamily="49" charset="-122"/>
              </a:rPr>
              <a:t>fprintf</a:t>
            </a:r>
            <a:r>
              <a:rPr lang="zh-CN" altLang="en-US" sz="2000" dirty="0">
                <a:latin typeface="楷体" panose="02010609060101010101" pitchFamily="49" charset="-122"/>
                <a:ea typeface="楷体" panose="02010609060101010101" pitchFamily="49" charset="-122"/>
              </a:rPr>
              <a:t>，第一个参数为</a:t>
            </a:r>
            <a:r>
              <a:rPr lang="en-US" altLang="zh-CN" sz="2000" dirty="0" err="1">
                <a:latin typeface="楷体" panose="02010609060101010101" pitchFamily="49" charset="-122"/>
                <a:ea typeface="楷体" panose="02010609060101010101" pitchFamily="49" charset="-122"/>
              </a:rPr>
              <a:t>fout</a:t>
            </a:r>
            <a:r>
              <a:rPr lang="zh-CN" altLang="en-US" sz="2000" dirty="0">
                <a:latin typeface="楷体" panose="02010609060101010101" pitchFamily="49" charset="-122"/>
                <a:ea typeface="楷体" panose="02010609060101010101" pitchFamily="49" charset="-122"/>
              </a:rPr>
              <a:t>，最后执行</a:t>
            </a:r>
            <a:r>
              <a:rPr lang="en-US" altLang="zh-CN" sz="2000" dirty="0" err="1">
                <a:latin typeface="楷体" panose="02010609060101010101" pitchFamily="49" charset="-122"/>
                <a:ea typeface="楷体" panose="02010609060101010101" pitchFamily="49" charset="-122"/>
              </a:rPr>
              <a:t>fclose</a:t>
            </a:r>
            <a:r>
              <a:rPr lang="zh-CN" altLang="en-US" sz="2000" dirty="0">
                <a:latin typeface="楷体" panose="02010609060101010101" pitchFamily="49" charset="-122"/>
                <a:ea typeface="楷体" panose="02010609060101010101" pitchFamily="49" charset="-122"/>
              </a:rPr>
              <a:t>，关闭两个文件。</a:t>
            </a: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       重定向和</a:t>
            </a:r>
            <a:r>
              <a:rPr lang="en-US" altLang="zh-CN" sz="2000" dirty="0" err="1">
                <a:latin typeface="楷体" panose="02010609060101010101" pitchFamily="49" charset="-122"/>
                <a:ea typeface="楷体" panose="02010609060101010101" pitchFamily="49" charset="-122"/>
              </a:rPr>
              <a:t>fopen</a:t>
            </a:r>
            <a:r>
              <a:rPr lang="zh-CN" altLang="en-US" sz="2000" dirty="0">
                <a:latin typeface="楷体" panose="02010609060101010101" pitchFamily="49" charset="-122"/>
                <a:ea typeface="楷体" panose="02010609060101010101" pitchFamily="49" charset="-122"/>
              </a:rPr>
              <a:t>两种方法各有优劣。重定向的方法写起来简单、自然，但是不能同时读写文件和标准输入输出；</a:t>
            </a:r>
            <a:r>
              <a:rPr lang="en-US" altLang="zh-CN" sz="2000" dirty="0" err="1">
                <a:latin typeface="楷体" panose="02010609060101010101" pitchFamily="49" charset="-122"/>
                <a:ea typeface="楷体" panose="02010609060101010101" pitchFamily="49" charset="-122"/>
              </a:rPr>
              <a:t>fopen</a:t>
            </a:r>
            <a:r>
              <a:rPr lang="zh-CN" altLang="en-US" sz="2000" dirty="0">
                <a:latin typeface="楷体" panose="02010609060101010101" pitchFamily="49" charset="-122"/>
                <a:ea typeface="楷体" panose="02010609060101010101" pitchFamily="49" charset="-122"/>
              </a:rPr>
              <a:t>的写法稍显繁琐，但是灵活性比较大（例如可以反复打开并读写文件）。顺便说一句，如 果把</a:t>
            </a:r>
            <a:r>
              <a:rPr lang="en-US" altLang="zh-CN" sz="2000" dirty="0" err="1">
                <a:latin typeface="楷体" panose="02010609060101010101" pitchFamily="49" charset="-122"/>
                <a:ea typeface="楷体" panose="02010609060101010101" pitchFamily="49" charset="-122"/>
              </a:rPr>
              <a:t>fopen</a:t>
            </a:r>
            <a:r>
              <a:rPr lang="zh-CN" altLang="en-US" sz="2000" dirty="0">
                <a:latin typeface="楷体" panose="02010609060101010101" pitchFamily="49" charset="-122"/>
                <a:ea typeface="楷体" panose="02010609060101010101" pitchFamily="49" charset="-122"/>
              </a:rPr>
              <a:t>版的程序改成读写标准输入输出，只需赋值</a:t>
            </a:r>
            <a:r>
              <a:rPr lang="en-US" altLang="zh-CN" sz="2000" dirty="0">
                <a:latin typeface="楷体" panose="02010609060101010101" pitchFamily="49" charset="-122"/>
                <a:ea typeface="楷体" panose="02010609060101010101" pitchFamily="49" charset="-122"/>
              </a:rPr>
              <a:t>fin=stdin</a:t>
            </a:r>
            <a:r>
              <a:rPr lang="zh-CN" altLang="en-US"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fout</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stdout</a:t>
            </a:r>
            <a:r>
              <a:rPr lang="zh-CN" altLang="en-US" sz="2000" dirty="0">
                <a:latin typeface="楷体" panose="02010609060101010101" pitchFamily="49" charset="-122"/>
                <a:ea typeface="楷体" panose="02010609060101010101" pitchFamily="49" charset="-122"/>
              </a:rPr>
              <a:t>；即可，不要调用</a:t>
            </a:r>
            <a:r>
              <a:rPr lang="en-US" altLang="zh-CN" sz="2000" dirty="0" err="1">
                <a:latin typeface="楷体" panose="02010609060101010101" pitchFamily="49" charset="-122"/>
                <a:ea typeface="楷体" panose="02010609060101010101" pitchFamily="49" charset="-122"/>
              </a:rPr>
              <a:t>fopen</a:t>
            </a:r>
            <a:r>
              <a:rPr lang="zh-CN" altLang="en-US" sz="2000" dirty="0">
                <a:latin typeface="楷体" panose="02010609060101010101" pitchFamily="49" charset="-122"/>
                <a:ea typeface="楷体" panose="02010609060101010101" pitchFamily="49" charset="-122"/>
              </a:rPr>
              <a:t>和</a:t>
            </a:r>
            <a:r>
              <a:rPr lang="en-US" altLang="zh-CN" sz="2000" dirty="0" err="1">
                <a:latin typeface="楷体" panose="02010609060101010101" pitchFamily="49" charset="-122"/>
                <a:ea typeface="楷体" panose="02010609060101010101" pitchFamily="49" charset="-122"/>
              </a:rPr>
              <a:t>fclose</a:t>
            </a:r>
            <a:r>
              <a:rPr lang="zh-CN" altLang="en-US" sz="2000" dirty="0">
                <a:latin typeface="楷体" panose="02010609060101010101" pitchFamily="49" charset="-122"/>
                <a:ea typeface="楷体" panose="02010609060101010101" pitchFamily="49" charset="-122"/>
              </a:rPr>
              <a:t>。</a:t>
            </a: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程序如下：</a:t>
            </a:r>
          </a:p>
          <a:p>
            <a:r>
              <a:rPr lang="en-US" altLang="zh-CN" sz="2000" dirty="0">
                <a:latin typeface="楷体" panose="02010609060101010101" pitchFamily="49" charset="-122"/>
                <a:ea typeface="楷体" panose="02010609060101010101" pitchFamily="49" charset="-122"/>
              </a:rPr>
              <a:t>#include&lt;cstdio&gt;</a:t>
            </a:r>
          </a:p>
          <a:p>
            <a:r>
              <a:rPr lang="en-US" altLang="zh-CN" sz="2000" dirty="0">
                <a:latin typeface="楷体" panose="02010609060101010101" pitchFamily="49" charset="-122"/>
                <a:ea typeface="楷体" panose="02010609060101010101" pitchFamily="49" charset="-122"/>
              </a:rPr>
              <a:t>using namespace std;</a:t>
            </a:r>
          </a:p>
          <a:p>
            <a:r>
              <a:rPr lang="en-US" altLang="zh-CN" sz="2000" dirty="0">
                <a:latin typeface="楷体" panose="02010609060101010101" pitchFamily="49" charset="-122"/>
                <a:ea typeface="楷体" panose="02010609060101010101" pitchFamily="49" charset="-122"/>
              </a:rPr>
              <a:t>int main()</a:t>
            </a:r>
          </a:p>
          <a:p>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FILE *fin,*</a:t>
            </a:r>
            <a:r>
              <a:rPr lang="en-US" altLang="zh-CN" sz="2000" dirty="0" err="1">
                <a:latin typeface="楷体" panose="02010609060101010101" pitchFamily="49" charset="-122"/>
                <a:ea typeface="楷体" panose="02010609060101010101" pitchFamily="49" charset="-122"/>
              </a:rPr>
              <a:t>fout</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fin=stdin;</a:t>
            </a:r>
          </a:p>
          <a:p>
            <a:r>
              <a:rPr lang="en-US" altLang="zh-CN"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fout</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stdout</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   </a:t>
            </a:r>
            <a:r>
              <a:rPr lang="zh-CN" altLang="en-US" sz="2000" dirty="0">
                <a:latin typeface="楷体" panose="02010609060101010101" pitchFamily="49" charset="-122"/>
                <a:ea typeface="楷体" panose="02010609060101010101" pitchFamily="49" charset="-122"/>
              </a:rPr>
              <a:t>本处语句同上   *</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fprintf</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fout</a:t>
            </a:r>
            <a:r>
              <a:rPr lang="en-US" altLang="zh-CN" sz="2000" dirty="0">
                <a:latin typeface="楷体" panose="02010609060101010101" pitchFamily="49" charset="-122"/>
                <a:ea typeface="楷体" panose="02010609060101010101" pitchFamily="49" charset="-122"/>
              </a:rPr>
              <a:t>,"%d\</a:t>
            </a:r>
            <a:r>
              <a:rPr lang="en-US" altLang="zh-CN" sz="2000" dirty="0" err="1">
                <a:latin typeface="楷体" panose="02010609060101010101" pitchFamily="49" charset="-122"/>
                <a:ea typeface="楷体" panose="02010609060101010101" pitchFamily="49" charset="-122"/>
              </a:rPr>
              <a:t>n",sum</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return 0;</a:t>
            </a:r>
          </a:p>
          <a:p>
            <a:r>
              <a:rPr lang="en-US" altLang="zh-CN" sz="20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401696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07447-2F5D-CE56-26D4-F67B39D7A585}"/>
              </a:ext>
            </a:extLst>
          </p:cNvPr>
          <p:cNvSpPr>
            <a:spLocks noGrp="1"/>
          </p:cNvSpPr>
          <p:nvPr>
            <p:ph type="title"/>
          </p:nvPr>
        </p:nvSpPr>
        <p:spPr/>
        <p:txBody>
          <a:bodyPr/>
          <a:lstStyle/>
          <a:p>
            <a:r>
              <a:rPr lang="zh-CN" altLang="en-US" dirty="0"/>
              <a:t>数据类型</a:t>
            </a:r>
          </a:p>
        </p:txBody>
      </p:sp>
      <p:sp>
        <p:nvSpPr>
          <p:cNvPr id="3" name="内容占位符 2">
            <a:extLst>
              <a:ext uri="{FF2B5EF4-FFF2-40B4-BE49-F238E27FC236}">
                <a16:creationId xmlns:a16="http://schemas.microsoft.com/office/drawing/2014/main" id="{8783B20D-AE3A-FA8B-C0ED-CDD5DFFE3BD3}"/>
              </a:ext>
            </a:extLst>
          </p:cNvPr>
          <p:cNvSpPr>
            <a:spLocks noGrp="1"/>
          </p:cNvSpPr>
          <p:nvPr>
            <p:ph idx="1"/>
          </p:nvPr>
        </p:nvSpPr>
        <p:spPr>
          <a:xfrm>
            <a:off x="838200" y="1825625"/>
            <a:ext cx="4556760" cy="4351338"/>
          </a:xfrm>
        </p:spPr>
        <p:txBody>
          <a:bodyPr/>
          <a:lstStyle/>
          <a:p>
            <a:r>
              <a:rPr lang="en-US" altLang="zh-CN" dirty="0"/>
              <a:t>Char</a:t>
            </a:r>
          </a:p>
          <a:p>
            <a:r>
              <a:rPr lang="en-US" altLang="zh-CN" dirty="0"/>
              <a:t>-</a:t>
            </a:r>
            <a:r>
              <a:rPr lang="zh-CN" altLang="en-US" dirty="0"/>
              <a:t>字符型，占用一个字节</a:t>
            </a:r>
            <a:endParaRPr lang="en-US" altLang="zh-CN" dirty="0"/>
          </a:p>
          <a:p>
            <a:r>
              <a:rPr lang="en-US" altLang="zh-CN" dirty="0"/>
              <a:t>Int</a:t>
            </a:r>
          </a:p>
          <a:p>
            <a:r>
              <a:rPr lang="en-US" altLang="zh-CN" dirty="0"/>
              <a:t>-</a:t>
            </a:r>
            <a:r>
              <a:rPr lang="zh-CN" altLang="en-US" dirty="0"/>
              <a:t>整型（</a:t>
            </a:r>
            <a:r>
              <a:rPr lang="en-US" altLang="zh-CN" dirty="0"/>
              <a:t>signed/unsigned</a:t>
            </a:r>
            <a:r>
              <a:rPr lang="zh-CN" altLang="en-US" dirty="0"/>
              <a:t>）</a:t>
            </a:r>
            <a:endParaRPr lang="en-US" altLang="zh-CN" dirty="0"/>
          </a:p>
          <a:p>
            <a:r>
              <a:rPr lang="en-US" altLang="zh-CN" dirty="0"/>
              <a:t>Float</a:t>
            </a:r>
          </a:p>
          <a:p>
            <a:r>
              <a:rPr lang="en-US" altLang="zh-CN" dirty="0"/>
              <a:t>-</a:t>
            </a:r>
            <a:r>
              <a:rPr lang="zh-CN" altLang="en-US" dirty="0"/>
              <a:t>单精度浮点型</a:t>
            </a:r>
            <a:endParaRPr lang="en-US" altLang="zh-CN" dirty="0"/>
          </a:p>
          <a:p>
            <a:r>
              <a:rPr lang="en-US" altLang="zh-CN" dirty="0"/>
              <a:t>Double</a:t>
            </a:r>
          </a:p>
          <a:p>
            <a:r>
              <a:rPr lang="en-US" altLang="zh-CN" dirty="0"/>
              <a:t>-</a:t>
            </a:r>
            <a:r>
              <a:rPr lang="zh-CN" altLang="en-US" dirty="0"/>
              <a:t>双精度浮点型</a:t>
            </a:r>
          </a:p>
        </p:txBody>
      </p:sp>
      <p:pic>
        <p:nvPicPr>
          <p:cNvPr id="5" name="图片 4">
            <a:extLst>
              <a:ext uri="{FF2B5EF4-FFF2-40B4-BE49-F238E27FC236}">
                <a16:creationId xmlns:a16="http://schemas.microsoft.com/office/drawing/2014/main" id="{42E941B1-CD85-208B-41D8-AFFA9F901C30}"/>
              </a:ext>
            </a:extLst>
          </p:cNvPr>
          <p:cNvPicPr>
            <a:picLocks noChangeAspect="1"/>
          </p:cNvPicPr>
          <p:nvPr/>
        </p:nvPicPr>
        <p:blipFill>
          <a:blip r:embed="rId2"/>
          <a:stretch>
            <a:fillRect/>
          </a:stretch>
        </p:blipFill>
        <p:spPr>
          <a:xfrm>
            <a:off x="6238537" y="2279166"/>
            <a:ext cx="4488094" cy="2537411"/>
          </a:xfrm>
          <a:prstGeom prst="rect">
            <a:avLst/>
          </a:prstGeom>
        </p:spPr>
      </p:pic>
    </p:spTree>
    <p:extLst>
      <p:ext uri="{BB962C8B-B14F-4D97-AF65-F5344CB8AC3E}">
        <p14:creationId xmlns:p14="http://schemas.microsoft.com/office/powerpoint/2010/main" val="17575101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80766-3990-843B-1429-946414786F96}"/>
              </a:ext>
            </a:extLst>
          </p:cNvPr>
          <p:cNvSpPr>
            <a:spLocks noGrp="1"/>
          </p:cNvSpPr>
          <p:nvPr>
            <p:ph type="title"/>
          </p:nvPr>
        </p:nvSpPr>
        <p:spPr/>
        <p:txBody>
          <a:bodyPr>
            <a:normAutofit/>
          </a:bodyPr>
          <a:lstStyle/>
          <a:p>
            <a:r>
              <a:rPr lang="zh-CN" altLang="en-US" sz="2000" dirty="0">
                <a:latin typeface="楷体" panose="02010609060101010101" pitchFamily="49" charset="-122"/>
                <a:ea typeface="楷体" panose="02010609060101010101" pitchFamily="49" charset="-122"/>
              </a:rPr>
              <a:t>文件操作</a:t>
            </a:r>
          </a:p>
        </p:txBody>
      </p:sp>
      <p:sp>
        <p:nvSpPr>
          <p:cNvPr id="3" name="内容占位符 2">
            <a:extLst>
              <a:ext uri="{FF2B5EF4-FFF2-40B4-BE49-F238E27FC236}">
                <a16:creationId xmlns:a16="http://schemas.microsoft.com/office/drawing/2014/main" id="{9F18F54F-F766-C83C-1354-101F810A1C78}"/>
              </a:ext>
            </a:extLst>
          </p:cNvPr>
          <p:cNvSpPr>
            <a:spLocks noGrp="1"/>
          </p:cNvSpPr>
          <p:nvPr>
            <p:ph idx="1"/>
          </p:nvPr>
        </p:nvSpPr>
        <p:spPr>
          <a:xfrm>
            <a:off x="838200" y="1277471"/>
            <a:ext cx="10515600" cy="5446058"/>
          </a:xfrm>
        </p:spPr>
        <p:txBody>
          <a:bodyPr>
            <a:normAutofit/>
          </a:bodyPr>
          <a:lstStyle/>
          <a:p>
            <a:r>
              <a:rPr lang="zh-CN" altLang="en-US" sz="2000" dirty="0">
                <a:latin typeface="楷体" panose="02010609060101010101" pitchFamily="49" charset="-122"/>
                <a:ea typeface="楷体" panose="02010609060101010101" pitchFamily="49" charset="-122"/>
              </a:rPr>
              <a:t>文件输入输出流</a:t>
            </a: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       在</a:t>
            </a:r>
            <a:r>
              <a:rPr lang="en-US" altLang="zh-CN" sz="2000" dirty="0">
                <a:latin typeface="楷体" panose="02010609060101010101" pitchFamily="49" charset="-122"/>
                <a:ea typeface="楷体" panose="02010609060101010101" pitchFamily="49" charset="-122"/>
              </a:rPr>
              <a:t>C++</a:t>
            </a:r>
            <a:r>
              <a:rPr lang="zh-CN" altLang="en-US" sz="2000" dirty="0">
                <a:latin typeface="楷体" panose="02010609060101010101" pitchFamily="49" charset="-122"/>
                <a:ea typeface="楷体" panose="02010609060101010101" pitchFamily="49" charset="-122"/>
              </a:rPr>
              <a:t>中，文件输入流</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ifstream</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和文件输出流</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ofstream</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的类，它们的默认输入输出设备都是磁盘文件。Ｃ</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可以在创建对象时，设定输入或输出到哪个文件。由于这些类的定义是在</a:t>
            </a:r>
            <a:r>
              <a:rPr lang="en-US" altLang="zh-CN" sz="2000" dirty="0" err="1">
                <a:latin typeface="楷体" panose="02010609060101010101" pitchFamily="49" charset="-122"/>
                <a:ea typeface="楷体" panose="02010609060101010101" pitchFamily="49" charset="-122"/>
              </a:rPr>
              <a:t>fstream</a:t>
            </a:r>
            <a:r>
              <a:rPr lang="zh-CN" altLang="en-US" sz="2000" dirty="0">
                <a:latin typeface="楷体" panose="02010609060101010101" pitchFamily="49" charset="-122"/>
                <a:ea typeface="楷体" panose="02010609060101010101" pitchFamily="49" charset="-122"/>
              </a:rPr>
              <a:t>中进行的，因此，在使用这此类进行输入输出操作时，必须要在程序的首部利用</a:t>
            </a:r>
            <a:r>
              <a:rPr lang="en-US" altLang="zh-CN" sz="2000" dirty="0">
                <a:latin typeface="楷体" panose="02010609060101010101" pitchFamily="49" charset="-122"/>
                <a:ea typeface="楷体" panose="02010609060101010101" pitchFamily="49" charset="-122"/>
              </a:rPr>
              <a:t>#include</a:t>
            </a:r>
            <a:r>
              <a:rPr lang="zh-CN" altLang="en-US" sz="2000" dirty="0">
                <a:latin typeface="楷体" panose="02010609060101010101" pitchFamily="49" charset="-122"/>
                <a:ea typeface="楷体" panose="02010609060101010101" pitchFamily="49" charset="-122"/>
              </a:rPr>
              <a:t>指令包进</a:t>
            </a:r>
            <a:r>
              <a:rPr lang="en-US" altLang="zh-CN" sz="2000" dirty="0" err="1">
                <a:latin typeface="楷体" panose="02010609060101010101" pitchFamily="49" charset="-122"/>
                <a:ea typeface="楷体" panose="02010609060101010101" pitchFamily="49" charset="-122"/>
              </a:rPr>
              <a:t>fstream</a:t>
            </a:r>
            <a:r>
              <a:rPr lang="zh-CN" altLang="en-US" sz="2000" dirty="0">
                <a:latin typeface="楷体" panose="02010609060101010101" pitchFamily="49" charset="-122"/>
                <a:ea typeface="楷体" panose="02010609060101010101" pitchFamily="49" charset="-122"/>
              </a:rPr>
              <a:t>头文件。</a:t>
            </a: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       例如：若想用</a:t>
            </a:r>
            <a:r>
              <a:rPr lang="en-US" altLang="zh-CN" sz="2000" dirty="0">
                <a:latin typeface="楷体" panose="02010609060101010101" pitchFamily="49" charset="-122"/>
                <a:ea typeface="楷体" panose="02010609060101010101" pitchFamily="49" charset="-122"/>
              </a:rPr>
              <a:t>fin</a:t>
            </a:r>
            <a:r>
              <a:rPr lang="zh-CN" altLang="en-US" sz="2000" dirty="0">
                <a:latin typeface="楷体" panose="02010609060101010101" pitchFamily="49" charset="-122"/>
                <a:ea typeface="楷体" panose="02010609060101010101" pitchFamily="49" charset="-122"/>
              </a:rPr>
              <a:t>作为输入对象，</a:t>
            </a:r>
            <a:r>
              <a:rPr lang="en-US" altLang="zh-CN" sz="2000" dirty="0" err="1">
                <a:latin typeface="楷体" panose="02010609060101010101" pitchFamily="49" charset="-122"/>
                <a:ea typeface="楷体" panose="02010609060101010101" pitchFamily="49" charset="-122"/>
              </a:rPr>
              <a:t>fout</a:t>
            </a:r>
            <a:r>
              <a:rPr lang="zh-CN" altLang="en-US" sz="2000" dirty="0">
                <a:latin typeface="楷体" panose="02010609060101010101" pitchFamily="49" charset="-122"/>
                <a:ea typeface="楷体" panose="02010609060101010101" pitchFamily="49" charset="-122"/>
              </a:rPr>
              <a:t>作为输出对象，则可以使用如下定义：</a:t>
            </a:r>
          </a:p>
          <a:p>
            <a:r>
              <a:rPr lang="zh-CN" altLang="en-US"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ifstream</a:t>
            </a:r>
            <a:r>
              <a:rPr lang="en-US" altLang="zh-CN" sz="2000" dirty="0">
                <a:latin typeface="楷体" panose="02010609060101010101" pitchFamily="49" charset="-122"/>
                <a:ea typeface="楷体" panose="02010609060101010101" pitchFamily="49" charset="-122"/>
              </a:rPr>
              <a:t>  fin("</a:t>
            </a:r>
            <a:r>
              <a:rPr lang="zh-CN" altLang="en-US" sz="2000" dirty="0">
                <a:latin typeface="楷体" panose="02010609060101010101" pitchFamily="49" charset="-122"/>
                <a:ea typeface="楷体" panose="02010609060101010101" pitchFamily="49" charset="-122"/>
              </a:rPr>
              <a:t>输入文件名</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扩展名</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ofstream</a:t>
            </a:r>
            <a:r>
              <a:rPr lang="en-US" altLang="zh-CN"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fout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输出文件名</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扩展名</a:t>
            </a:r>
            <a:r>
              <a:rPr lang="en-US" altLang="zh-CN" sz="20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385376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07447-2F5D-CE56-26D4-F67B39D7A585}"/>
              </a:ext>
            </a:extLst>
          </p:cNvPr>
          <p:cNvSpPr>
            <a:spLocks noGrp="1"/>
          </p:cNvSpPr>
          <p:nvPr>
            <p:ph type="title"/>
          </p:nvPr>
        </p:nvSpPr>
        <p:spPr/>
        <p:txBody>
          <a:bodyPr/>
          <a:lstStyle/>
          <a:p>
            <a:r>
              <a:rPr lang="zh-CN" altLang="en-US" b="1" dirty="0"/>
              <a:t>整型（</a:t>
            </a:r>
            <a:r>
              <a:rPr lang="en-US" altLang="zh-CN" b="1" dirty="0"/>
              <a:t>integer</a:t>
            </a:r>
            <a:r>
              <a:rPr lang="zh-CN" altLang="en-US" b="1" dirty="0"/>
              <a:t>）</a:t>
            </a:r>
            <a:r>
              <a:rPr lang="zh-CN" altLang="en-US" dirty="0"/>
              <a:t> </a:t>
            </a:r>
          </a:p>
        </p:txBody>
      </p:sp>
      <p:sp>
        <p:nvSpPr>
          <p:cNvPr id="3" name="内容占位符 2">
            <a:extLst>
              <a:ext uri="{FF2B5EF4-FFF2-40B4-BE49-F238E27FC236}">
                <a16:creationId xmlns:a16="http://schemas.microsoft.com/office/drawing/2014/main" id="{8783B20D-AE3A-FA8B-C0ED-CDD5DFFE3BD3}"/>
              </a:ext>
            </a:extLst>
          </p:cNvPr>
          <p:cNvSpPr>
            <a:spLocks noGrp="1"/>
          </p:cNvSpPr>
          <p:nvPr>
            <p:ph idx="1"/>
          </p:nvPr>
        </p:nvSpPr>
        <p:spPr>
          <a:xfrm>
            <a:off x="838200" y="1767840"/>
            <a:ext cx="2222863" cy="4409123"/>
          </a:xfrm>
        </p:spPr>
        <p:txBody>
          <a:bodyPr/>
          <a:lstStyle/>
          <a:p>
            <a:r>
              <a:rPr lang="zh-CN" altLang="en-US" sz="3200" b="1" dirty="0"/>
              <a:t> </a:t>
            </a:r>
            <a:r>
              <a:rPr lang="zh-CN" altLang="en-US" sz="3200" dirty="0"/>
              <a:t>　　</a:t>
            </a:r>
            <a:r>
              <a:rPr lang="zh-CN" altLang="en-US" sz="2800" dirty="0"/>
              <a:t>在</a:t>
            </a:r>
            <a:r>
              <a:rPr lang="en-US" altLang="zh-CN" sz="2800" dirty="0"/>
              <a:t>C++</a:t>
            </a:r>
            <a:r>
              <a:rPr lang="zh-CN" altLang="en-US" sz="2800" dirty="0"/>
              <a:t>语言中，整型类型标识符为</a:t>
            </a:r>
            <a:r>
              <a:rPr lang="en-US" altLang="zh-CN" sz="2800" dirty="0"/>
              <a:t>int</a:t>
            </a:r>
            <a:r>
              <a:rPr lang="zh-CN" altLang="en-US" sz="2800" dirty="0"/>
              <a:t>。根据整型变量的取值范围又可将整型变量定义为以下</a:t>
            </a:r>
            <a:r>
              <a:rPr lang="en-US" altLang="zh-CN" sz="2800" dirty="0"/>
              <a:t>8</a:t>
            </a:r>
            <a:r>
              <a:rPr lang="zh-CN" altLang="en-US" sz="2800" dirty="0"/>
              <a:t>种整型类型：</a:t>
            </a:r>
          </a:p>
          <a:p>
            <a:endParaRPr lang="zh-CN" altLang="en-US" dirty="0"/>
          </a:p>
        </p:txBody>
      </p:sp>
      <p:graphicFrame>
        <p:nvGraphicFramePr>
          <p:cNvPr id="4" name="Group 3">
            <a:extLst>
              <a:ext uri="{FF2B5EF4-FFF2-40B4-BE49-F238E27FC236}">
                <a16:creationId xmlns:a16="http://schemas.microsoft.com/office/drawing/2014/main" id="{DB4AE7BC-E938-E9E5-0BD1-24BA2B1796AF}"/>
              </a:ext>
            </a:extLst>
          </p:cNvPr>
          <p:cNvGraphicFramePr>
            <a:graphicFrameLocks noGrp="1"/>
          </p:cNvGraphicFramePr>
          <p:nvPr>
            <p:extLst>
              <p:ext uri="{D42A27DB-BD31-4B8C-83A1-F6EECF244321}">
                <p14:modId xmlns:p14="http://schemas.microsoft.com/office/powerpoint/2010/main" val="2086630895"/>
              </p:ext>
            </p:extLst>
          </p:nvPr>
        </p:nvGraphicFramePr>
        <p:xfrm>
          <a:off x="3437164" y="1690688"/>
          <a:ext cx="8540750" cy="4737102"/>
        </p:xfrm>
        <a:graphic>
          <a:graphicData uri="http://schemas.openxmlformats.org/drawingml/2006/table">
            <a:tbl>
              <a:tblPr/>
              <a:tblGrid>
                <a:gridCol w="1562100">
                  <a:extLst>
                    <a:ext uri="{9D8B030D-6E8A-4147-A177-3AD203B41FA5}">
                      <a16:colId xmlns:a16="http://schemas.microsoft.com/office/drawing/2014/main" val="4140746317"/>
                    </a:ext>
                  </a:extLst>
                </a:gridCol>
                <a:gridCol w="1930400">
                  <a:extLst>
                    <a:ext uri="{9D8B030D-6E8A-4147-A177-3AD203B41FA5}">
                      <a16:colId xmlns:a16="http://schemas.microsoft.com/office/drawing/2014/main" val="348199494"/>
                    </a:ext>
                  </a:extLst>
                </a:gridCol>
                <a:gridCol w="1052513">
                  <a:extLst>
                    <a:ext uri="{9D8B030D-6E8A-4147-A177-3AD203B41FA5}">
                      <a16:colId xmlns:a16="http://schemas.microsoft.com/office/drawing/2014/main" val="3544545425"/>
                    </a:ext>
                  </a:extLst>
                </a:gridCol>
                <a:gridCol w="2630487">
                  <a:extLst>
                    <a:ext uri="{9D8B030D-6E8A-4147-A177-3AD203B41FA5}">
                      <a16:colId xmlns:a16="http://schemas.microsoft.com/office/drawing/2014/main" val="483300385"/>
                    </a:ext>
                  </a:extLst>
                </a:gridCol>
                <a:gridCol w="1365250">
                  <a:extLst>
                    <a:ext uri="{9D8B030D-6E8A-4147-A177-3AD203B41FA5}">
                      <a16:colId xmlns:a16="http://schemas.microsoft.com/office/drawing/2014/main" val="459471267"/>
                    </a:ext>
                  </a:extLst>
                </a:gridCol>
              </a:tblGrid>
              <a:tr h="4826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数据类型</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定义标识符</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占字节数</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数值范围</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数值范围</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4385486"/>
                  </a:ext>
                </a:extLst>
              </a:tr>
              <a:tr h="48418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短整型</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short [int]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2(16</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-32768</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32767</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15</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15</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2839332"/>
                  </a:ext>
                </a:extLst>
              </a:tr>
              <a:tr h="48418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整型</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[long] int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4(32</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-2147483648</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2147483647</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31</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09548012"/>
                  </a:ext>
                </a:extLst>
              </a:tr>
              <a:tr h="4826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长整型</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long [int]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4(32</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-2147483648</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2147483647</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31</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70606440"/>
                  </a:ext>
                </a:extLst>
              </a:tr>
              <a:tr h="5810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超长整型</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long long [int]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8(64</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-9223372036854775808</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9223372036854775807</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63</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63</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9689680"/>
                  </a:ext>
                </a:extLst>
              </a:tr>
              <a:tr h="4826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无符号整型</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 </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unsigned [int]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2(16</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65535</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16</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3005544"/>
                  </a:ext>
                </a:extLst>
              </a:tr>
              <a:tr h="5810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无符号短整型</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unsigned short [int]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2(16</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65535</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16</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77172860"/>
                  </a:ext>
                </a:extLst>
              </a:tr>
              <a:tr h="57943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无符号长整型</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unsigned long [int]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4(32</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4294967295</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32</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77600990"/>
                  </a:ext>
                </a:extLst>
              </a:tr>
              <a:tr h="57943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无符号超长整型</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unsigned long long </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8(64</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18446744073709551615</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2</a:t>
                      </a:r>
                      <a:r>
                        <a:rPr kumimoji="0" lang="en-US" altLang="zh-CN" sz="1600" b="1" i="0" u="none" strike="noStrike" cap="none" normalizeH="0" baseline="3000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64</a:t>
                      </a: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10223854"/>
                  </a:ext>
                </a:extLst>
              </a:tr>
            </a:tbl>
          </a:graphicData>
        </a:graphic>
      </p:graphicFrame>
    </p:spTree>
    <p:extLst>
      <p:ext uri="{BB962C8B-B14F-4D97-AF65-F5344CB8AC3E}">
        <p14:creationId xmlns:p14="http://schemas.microsoft.com/office/powerpoint/2010/main" val="817346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07447-2F5D-CE56-26D4-F67B39D7A585}"/>
              </a:ext>
            </a:extLst>
          </p:cNvPr>
          <p:cNvSpPr>
            <a:spLocks noGrp="1"/>
          </p:cNvSpPr>
          <p:nvPr>
            <p:ph type="title"/>
          </p:nvPr>
        </p:nvSpPr>
        <p:spPr/>
        <p:txBody>
          <a:bodyPr/>
          <a:lstStyle/>
          <a:p>
            <a:r>
              <a:rPr lang="zh-CN" altLang="en-US" b="1" dirty="0"/>
              <a:t>整型（</a:t>
            </a:r>
            <a:r>
              <a:rPr lang="en-US" altLang="zh-CN" b="1" dirty="0"/>
              <a:t>integer</a:t>
            </a:r>
            <a:r>
              <a:rPr lang="zh-CN" altLang="en-US" b="1" dirty="0"/>
              <a:t>）</a:t>
            </a:r>
            <a:r>
              <a:rPr lang="zh-CN" altLang="en-US" dirty="0"/>
              <a:t> </a:t>
            </a:r>
          </a:p>
        </p:txBody>
      </p:sp>
      <p:sp>
        <p:nvSpPr>
          <p:cNvPr id="3" name="内容占位符 2">
            <a:extLst>
              <a:ext uri="{FF2B5EF4-FFF2-40B4-BE49-F238E27FC236}">
                <a16:creationId xmlns:a16="http://schemas.microsoft.com/office/drawing/2014/main" id="{8783B20D-AE3A-FA8B-C0ED-CDD5DFFE3BD3}"/>
              </a:ext>
            </a:extLst>
          </p:cNvPr>
          <p:cNvSpPr>
            <a:spLocks noGrp="1"/>
          </p:cNvSpPr>
          <p:nvPr>
            <p:ph idx="1"/>
          </p:nvPr>
        </p:nvSpPr>
        <p:spPr>
          <a:xfrm>
            <a:off x="838200" y="1767840"/>
            <a:ext cx="2222863" cy="4409123"/>
          </a:xfrm>
        </p:spPr>
        <p:txBody>
          <a:bodyPr/>
          <a:lstStyle/>
          <a:p>
            <a:endParaRPr lang="zh-CN" altLang="en-US" dirty="0"/>
          </a:p>
        </p:txBody>
      </p:sp>
      <p:graphicFrame>
        <p:nvGraphicFramePr>
          <p:cNvPr id="5" name="Group 3">
            <a:extLst>
              <a:ext uri="{FF2B5EF4-FFF2-40B4-BE49-F238E27FC236}">
                <a16:creationId xmlns:a16="http://schemas.microsoft.com/office/drawing/2014/main" id="{6E6CDB28-7478-7781-C497-9414695CBE40}"/>
              </a:ext>
            </a:extLst>
          </p:cNvPr>
          <p:cNvGraphicFramePr>
            <a:graphicFrameLocks noGrp="1"/>
          </p:cNvGraphicFramePr>
          <p:nvPr>
            <p:extLst>
              <p:ext uri="{D42A27DB-BD31-4B8C-83A1-F6EECF244321}">
                <p14:modId xmlns:p14="http://schemas.microsoft.com/office/powerpoint/2010/main" val="2490744491"/>
              </p:ext>
            </p:extLst>
          </p:nvPr>
        </p:nvGraphicFramePr>
        <p:xfrm>
          <a:off x="3741691" y="2043974"/>
          <a:ext cx="7416800" cy="3667125"/>
        </p:xfrm>
        <a:graphic>
          <a:graphicData uri="http://schemas.openxmlformats.org/drawingml/2006/table">
            <a:tbl>
              <a:tblPr/>
              <a:tblGrid>
                <a:gridCol w="1524000">
                  <a:extLst>
                    <a:ext uri="{9D8B030D-6E8A-4147-A177-3AD203B41FA5}">
                      <a16:colId xmlns:a16="http://schemas.microsoft.com/office/drawing/2014/main" val="3995576962"/>
                    </a:ext>
                  </a:extLst>
                </a:gridCol>
                <a:gridCol w="1489075">
                  <a:extLst>
                    <a:ext uri="{9D8B030D-6E8A-4147-A177-3AD203B41FA5}">
                      <a16:colId xmlns:a16="http://schemas.microsoft.com/office/drawing/2014/main" val="2279173968"/>
                    </a:ext>
                  </a:extLst>
                </a:gridCol>
                <a:gridCol w="1730375">
                  <a:extLst>
                    <a:ext uri="{9D8B030D-6E8A-4147-A177-3AD203B41FA5}">
                      <a16:colId xmlns:a16="http://schemas.microsoft.com/office/drawing/2014/main" val="12233856"/>
                    </a:ext>
                  </a:extLst>
                </a:gridCol>
                <a:gridCol w="1319213">
                  <a:extLst>
                    <a:ext uri="{9D8B030D-6E8A-4147-A177-3AD203B41FA5}">
                      <a16:colId xmlns:a16="http://schemas.microsoft.com/office/drawing/2014/main" val="10838709"/>
                    </a:ext>
                  </a:extLst>
                </a:gridCol>
                <a:gridCol w="1354137">
                  <a:extLst>
                    <a:ext uri="{9D8B030D-6E8A-4147-A177-3AD203B41FA5}">
                      <a16:colId xmlns:a16="http://schemas.microsoft.com/office/drawing/2014/main" val="3912676272"/>
                    </a:ext>
                  </a:extLst>
                </a:gridCol>
              </a:tblGrid>
              <a:tr h="7016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数据类型</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定义标识符</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数值范围</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占字节数</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有效位数</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48601361"/>
                  </a:ext>
                </a:extLst>
              </a:tr>
              <a:tr h="7016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单精度实型</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float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-3.4E-38</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3.4E+38</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4(32</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6</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7</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5036438"/>
                  </a:ext>
                </a:extLst>
              </a:tr>
              <a:tr h="7016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双精度实型</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double</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-1.7E+308</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1.7E+308</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8(64</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15</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16</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92200092"/>
                  </a:ext>
                </a:extLst>
              </a:tr>
              <a:tr h="7016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长双精度实型</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long  double</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-3.4E+4932</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1.1E+4932</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16(128</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18</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19</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01735351"/>
                  </a:ext>
                </a:extLst>
              </a:tr>
              <a:tr h="8604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布尔变量</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bool</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真</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true</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或假</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false</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之一</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1(8</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83401715"/>
                  </a:ext>
                </a:extLst>
              </a:tr>
            </a:tbl>
          </a:graphicData>
        </a:graphic>
      </p:graphicFrame>
    </p:spTree>
    <p:extLst>
      <p:ext uri="{BB962C8B-B14F-4D97-AF65-F5344CB8AC3E}">
        <p14:creationId xmlns:p14="http://schemas.microsoft.com/office/powerpoint/2010/main" val="2266319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07447-2F5D-CE56-26D4-F67B39D7A585}"/>
              </a:ext>
            </a:extLst>
          </p:cNvPr>
          <p:cNvSpPr>
            <a:spLocks noGrp="1"/>
          </p:cNvSpPr>
          <p:nvPr>
            <p:ph type="title"/>
          </p:nvPr>
        </p:nvSpPr>
        <p:spPr/>
        <p:txBody>
          <a:bodyPr/>
          <a:lstStyle/>
          <a:p>
            <a:r>
              <a:rPr lang="zh-CN" altLang="en-US" b="1" dirty="0"/>
              <a:t>字符型（</a:t>
            </a:r>
            <a:r>
              <a:rPr lang="en-US" altLang="zh-CN" b="1" dirty="0"/>
              <a:t>char</a:t>
            </a:r>
            <a:r>
              <a:rPr lang="zh-CN" altLang="en-US" b="1" dirty="0"/>
              <a:t>）</a:t>
            </a:r>
            <a:r>
              <a:rPr lang="zh-CN" altLang="en-US" dirty="0"/>
              <a:t> </a:t>
            </a:r>
          </a:p>
        </p:txBody>
      </p:sp>
      <p:sp>
        <p:nvSpPr>
          <p:cNvPr id="3" name="内容占位符 2">
            <a:extLst>
              <a:ext uri="{FF2B5EF4-FFF2-40B4-BE49-F238E27FC236}">
                <a16:creationId xmlns:a16="http://schemas.microsoft.com/office/drawing/2014/main" id="{8783B20D-AE3A-FA8B-C0ED-CDD5DFFE3BD3}"/>
              </a:ext>
            </a:extLst>
          </p:cNvPr>
          <p:cNvSpPr>
            <a:spLocks noGrp="1"/>
          </p:cNvSpPr>
          <p:nvPr>
            <p:ph idx="1"/>
          </p:nvPr>
        </p:nvSpPr>
        <p:spPr>
          <a:xfrm>
            <a:off x="838199" y="1767840"/>
            <a:ext cx="4151811" cy="4409123"/>
          </a:xfrm>
        </p:spPr>
        <p:txBody>
          <a:bodyPr>
            <a:normAutofit fontScale="85000" lnSpcReduction="10000"/>
          </a:bodyPr>
          <a:lstStyle/>
          <a:p>
            <a:pPr fontAlgn="base">
              <a:spcBef>
                <a:spcPct val="50000"/>
              </a:spcBef>
            </a:pPr>
            <a:r>
              <a:rPr lang="zh-CN" altLang="en-US" sz="3600" dirty="0"/>
              <a:t>三、字符型</a:t>
            </a:r>
          </a:p>
          <a:p>
            <a:pPr fontAlgn="base">
              <a:spcBef>
                <a:spcPct val="50000"/>
              </a:spcBef>
            </a:pPr>
            <a:r>
              <a:rPr lang="zh-CN" altLang="en-US" sz="3600" dirty="0"/>
              <a:t>　　</a:t>
            </a:r>
            <a:r>
              <a:rPr lang="zh-CN" altLang="en-US" sz="2000" dirty="0"/>
              <a:t>字符常量有以下两种表示法：      </a:t>
            </a:r>
          </a:p>
          <a:p>
            <a:pPr fontAlgn="base">
              <a:spcBef>
                <a:spcPct val="50000"/>
              </a:spcBef>
            </a:pPr>
            <a:r>
              <a:rPr lang="zh-CN" altLang="en-US" sz="2000" dirty="0"/>
              <a:t>　　</a:t>
            </a:r>
            <a:r>
              <a:rPr lang="en-US" altLang="zh-CN" sz="2000" dirty="0"/>
              <a:t>1</a:t>
            </a:r>
            <a:r>
              <a:rPr lang="zh-CN" altLang="en-US" sz="2000" dirty="0"/>
              <a:t>、普通表示形式</a:t>
            </a:r>
          </a:p>
          <a:p>
            <a:pPr fontAlgn="base">
              <a:spcBef>
                <a:spcPct val="50000"/>
              </a:spcBef>
            </a:pPr>
            <a:r>
              <a:rPr lang="zh-CN" altLang="en-US" sz="2000" dirty="0"/>
              <a:t>　　字符常量是由单个字符组成，所有字符采用</a:t>
            </a:r>
            <a:r>
              <a:rPr lang="en-US" altLang="zh-CN" sz="2000" dirty="0"/>
              <a:t>ASCII</a:t>
            </a:r>
            <a:r>
              <a:rPr lang="zh-CN" altLang="en-US" sz="2000" dirty="0"/>
              <a:t>编码，</a:t>
            </a:r>
            <a:r>
              <a:rPr lang="en-US" altLang="zh-CN" sz="2000" dirty="0"/>
              <a:t>ASCII</a:t>
            </a:r>
            <a:r>
              <a:rPr lang="zh-CN" altLang="en-US" sz="2000" dirty="0"/>
              <a:t>编码共有</a:t>
            </a:r>
            <a:r>
              <a:rPr lang="en-US" altLang="zh-CN" sz="2000" dirty="0"/>
              <a:t>128</a:t>
            </a:r>
            <a:r>
              <a:rPr lang="zh-CN" altLang="en-US" sz="2000" dirty="0"/>
              <a:t>个字符</a:t>
            </a:r>
            <a:r>
              <a:rPr lang="en-US" altLang="zh-CN" sz="2000" dirty="0"/>
              <a:t>(</a:t>
            </a:r>
            <a:r>
              <a:rPr lang="zh-CN" altLang="en-US" sz="2000" dirty="0"/>
              <a:t>表</a:t>
            </a:r>
            <a:r>
              <a:rPr lang="en-US" altLang="zh-CN" sz="2000" dirty="0"/>
              <a:t>2-4)</a:t>
            </a:r>
            <a:r>
              <a:rPr lang="zh-CN" altLang="en-US" sz="2000" dirty="0"/>
              <a:t>。在程序中，通常用一对单引号将单个字符括起来表示一个字符常量。如：</a:t>
            </a:r>
            <a:r>
              <a:rPr lang="en-US" altLang="zh-CN" sz="2000" dirty="0"/>
              <a:t>'a'</a:t>
            </a:r>
            <a:r>
              <a:rPr lang="zh-CN" altLang="en-US" sz="2000" dirty="0"/>
              <a:t>，</a:t>
            </a:r>
            <a:r>
              <a:rPr lang="en-US" altLang="zh-CN" sz="2000" dirty="0"/>
              <a:t>'A'</a:t>
            </a:r>
            <a:r>
              <a:rPr lang="zh-CN" altLang="en-US" sz="2000" dirty="0"/>
              <a:t>，</a:t>
            </a:r>
            <a:r>
              <a:rPr lang="en-US" altLang="zh-CN" sz="2000" dirty="0"/>
              <a:t>'0'</a:t>
            </a:r>
            <a:r>
              <a:rPr lang="zh-CN" altLang="en-US" sz="2000" dirty="0"/>
              <a:t>等。如字符</a:t>
            </a:r>
            <a:r>
              <a:rPr lang="en-US" altLang="zh-CN" sz="2000" dirty="0"/>
              <a:t>A</a:t>
            </a:r>
            <a:r>
              <a:rPr lang="zh-CN" altLang="en-US" sz="2000" dirty="0"/>
              <a:t>的序号是</a:t>
            </a:r>
            <a:r>
              <a:rPr lang="en-US" altLang="zh-CN" sz="2000" dirty="0"/>
              <a:t>65</a:t>
            </a:r>
            <a:r>
              <a:rPr lang="zh-CN" altLang="en-US" sz="2000" dirty="0"/>
              <a:t>，字符</a:t>
            </a:r>
            <a:r>
              <a:rPr lang="en-US" altLang="zh-CN" sz="2000" dirty="0"/>
              <a:t>a</a:t>
            </a:r>
            <a:r>
              <a:rPr lang="zh-CN" altLang="en-US" sz="2000" dirty="0"/>
              <a:t>的序号是</a:t>
            </a:r>
            <a:r>
              <a:rPr lang="en-US" altLang="zh-CN" sz="2000" dirty="0"/>
              <a:t>97, </a:t>
            </a:r>
            <a:r>
              <a:rPr lang="zh-CN" altLang="en-US" sz="2000" dirty="0"/>
              <a:t>字符</a:t>
            </a:r>
            <a:r>
              <a:rPr lang="en-US" altLang="zh-CN" sz="2000" dirty="0"/>
              <a:t>0</a:t>
            </a:r>
            <a:r>
              <a:rPr lang="zh-CN" altLang="en-US" sz="2000" dirty="0"/>
              <a:t>的序号的</a:t>
            </a:r>
            <a:r>
              <a:rPr lang="en-US" altLang="zh-CN" sz="2000" dirty="0"/>
              <a:t>48</a:t>
            </a:r>
            <a:r>
              <a:rPr lang="zh-CN" altLang="en-US" sz="2000" dirty="0"/>
              <a:t>。</a:t>
            </a:r>
          </a:p>
          <a:p>
            <a:pPr fontAlgn="base">
              <a:spcBef>
                <a:spcPct val="50000"/>
              </a:spcBef>
            </a:pPr>
            <a:r>
              <a:rPr lang="zh-CN" altLang="en-US" sz="2000" dirty="0"/>
              <a:t>　　</a:t>
            </a:r>
            <a:r>
              <a:rPr lang="en-US" altLang="zh-CN" sz="2000" dirty="0"/>
              <a:t>2</a:t>
            </a:r>
            <a:r>
              <a:rPr lang="zh-CN" altLang="en-US" sz="2000" dirty="0"/>
              <a:t>、转义字符表示形式</a:t>
            </a:r>
            <a:r>
              <a:rPr lang="en-US" altLang="zh-CN" sz="2000" b="1" dirty="0">
                <a:solidFill>
                  <a:schemeClr val="tx2"/>
                </a:solidFill>
              </a:rPr>
              <a:t>(</a:t>
            </a:r>
            <a:r>
              <a:rPr lang="zh-CN" altLang="en-US" sz="2000" b="1" dirty="0">
                <a:solidFill>
                  <a:schemeClr val="tx2"/>
                </a:solidFill>
              </a:rPr>
              <a:t>初学者暂不教</a:t>
            </a:r>
            <a:r>
              <a:rPr lang="en-US" altLang="zh-CN" sz="2000" b="1" dirty="0">
                <a:solidFill>
                  <a:schemeClr val="tx2"/>
                </a:solidFill>
              </a:rPr>
              <a:t>)</a:t>
            </a:r>
            <a:r>
              <a:rPr lang="zh-CN" altLang="en-US" sz="2000" dirty="0"/>
              <a:t> </a:t>
            </a:r>
          </a:p>
          <a:p>
            <a:pPr fontAlgn="base">
              <a:spcBef>
                <a:spcPct val="50000"/>
              </a:spcBef>
            </a:pPr>
            <a:r>
              <a:rPr lang="zh-CN" altLang="en-US" sz="2000" dirty="0"/>
              <a:t>　　转义字符有三种用法：表示控制字符、表示特殊字符、表示所有字符。常用的转义字符如右表所示。</a:t>
            </a:r>
          </a:p>
        </p:txBody>
      </p:sp>
      <p:graphicFrame>
        <p:nvGraphicFramePr>
          <p:cNvPr id="5" name="Group 3">
            <a:extLst>
              <a:ext uri="{FF2B5EF4-FFF2-40B4-BE49-F238E27FC236}">
                <a16:creationId xmlns:a16="http://schemas.microsoft.com/office/drawing/2014/main" id="{B88546F7-2CD9-C014-F9AD-0C3F9F724ECD}"/>
              </a:ext>
            </a:extLst>
          </p:cNvPr>
          <p:cNvGraphicFramePr>
            <a:graphicFrameLocks noGrp="1"/>
          </p:cNvGraphicFramePr>
          <p:nvPr>
            <p:extLst>
              <p:ext uri="{D42A27DB-BD31-4B8C-83A1-F6EECF244321}">
                <p14:modId xmlns:p14="http://schemas.microsoft.com/office/powerpoint/2010/main" val="901588588"/>
              </p:ext>
            </p:extLst>
          </p:nvPr>
        </p:nvGraphicFramePr>
        <p:xfrm>
          <a:off x="5734640" y="1487962"/>
          <a:ext cx="4751387" cy="4968877"/>
        </p:xfrm>
        <a:graphic>
          <a:graphicData uri="http://schemas.openxmlformats.org/drawingml/2006/table">
            <a:tbl>
              <a:tblPr/>
              <a:tblGrid>
                <a:gridCol w="1231900">
                  <a:extLst>
                    <a:ext uri="{9D8B030D-6E8A-4147-A177-3AD203B41FA5}">
                      <a16:colId xmlns:a16="http://schemas.microsoft.com/office/drawing/2014/main" val="2869960444"/>
                    </a:ext>
                  </a:extLst>
                </a:gridCol>
                <a:gridCol w="3519487">
                  <a:extLst>
                    <a:ext uri="{9D8B030D-6E8A-4147-A177-3AD203B41FA5}">
                      <a16:colId xmlns:a16="http://schemas.microsoft.com/office/drawing/2014/main" val="1196736919"/>
                    </a:ext>
                  </a:extLst>
                </a:gridCol>
              </a:tblGrid>
              <a:tr h="45085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转义字符</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含义</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1704017"/>
                  </a:ext>
                </a:extLst>
              </a:tr>
              <a:tr h="45243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'\n</a:t>
                      </a: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a:t>
                      </a:r>
                      <a:endPar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endParaRP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换行</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04192957"/>
                  </a:ext>
                </a:extLst>
              </a:tr>
              <a:tr h="45243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水平制表</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8639950"/>
                  </a:ext>
                </a:extLst>
              </a:tr>
              <a:tr h="45085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退格</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6517203"/>
                  </a:ext>
                </a:extLst>
              </a:tr>
              <a:tr h="45085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'\r'</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回车（不换行）</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0899137"/>
                  </a:ext>
                </a:extLst>
              </a:tr>
              <a:tr h="4540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'\0'</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空字符</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9245029"/>
                  </a:ext>
                </a:extLst>
              </a:tr>
              <a:tr h="45243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a:t>
                      </a:r>
                      <a:r>
                        <a:rPr kumimoji="0" lang="en-US" altLang="zh-CN" sz="1800" b="1" i="0" u="none" strike="noStrike" cap="none" normalizeH="0" baseline="0">
                          <a:ln>
                            <a:noFill/>
                          </a:ln>
                          <a:solidFill>
                            <a:schemeClr val="tx1"/>
                          </a:solidFill>
                          <a:effectLst/>
                          <a:latin typeface="Arial" panose="020B0604020202020204" pitchFamily="34" charset="0"/>
                          <a:ea typeface="华文中宋" panose="02010600040101010101" pitchFamily="2" charset="-122"/>
                          <a:sym typeface="华文中宋" panose="02010600040101010101" pitchFamily="2" charset="-122"/>
                        </a:rPr>
                        <a:t>’</a:t>
                      </a: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单引号</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04792370"/>
                  </a:ext>
                </a:extLst>
              </a:tr>
              <a:tr h="45085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a:t>
                      </a:r>
                      <a:r>
                        <a:rPr kumimoji="0" lang="en-US" altLang="zh-CN" sz="1800" b="1" i="0" u="none" strike="noStrike" cap="none" normalizeH="0" baseline="0">
                          <a:ln>
                            <a:noFill/>
                          </a:ln>
                          <a:solidFill>
                            <a:schemeClr val="tx1"/>
                          </a:solidFill>
                          <a:effectLst/>
                          <a:latin typeface="Arial" panose="020B0604020202020204" pitchFamily="34" charset="0"/>
                          <a:ea typeface="华文中宋" panose="02010600040101010101" pitchFamily="2" charset="-122"/>
                          <a:sym typeface="华文中宋" panose="02010600040101010101" pitchFamily="2" charset="-122"/>
                        </a:rPr>
                        <a:t>”</a:t>
                      </a: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双引号</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39027687"/>
                  </a:ext>
                </a:extLst>
              </a:tr>
              <a:tr h="45085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一个反斜杠字符</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3293997"/>
                  </a:ext>
                </a:extLst>
              </a:tr>
              <a:tr h="45243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'\ddd'</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1</a:t>
                      </a: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a:t>
                      </a: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3</a:t>
                      </a:r>
                      <a:r>
                        <a:rPr kumimoji="0"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位八进制数所代表的字符</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8768870"/>
                  </a:ext>
                </a:extLst>
              </a:tr>
              <a:tr h="45085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'\xhh'</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1</a:t>
                      </a:r>
                      <a:r>
                        <a:rPr kumimoji="0" lang="zh-CN" altLang="en-US" sz="18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a:t>
                      </a:r>
                      <a:r>
                        <a:rPr kumimoji="0" lang="zh-CN" altLang="en-US" sz="18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sym typeface="华文中宋" panose="02010600040101010101" pitchFamily="2" charset="-122"/>
                        </a:rPr>
                        <a:t>位十六进制数所代表的字符</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4560749"/>
                  </a:ext>
                </a:extLst>
              </a:tr>
            </a:tbl>
          </a:graphicData>
        </a:graphic>
      </p:graphicFrame>
    </p:spTree>
    <p:extLst>
      <p:ext uri="{BB962C8B-B14F-4D97-AF65-F5344CB8AC3E}">
        <p14:creationId xmlns:p14="http://schemas.microsoft.com/office/powerpoint/2010/main" val="2214569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07447-2F5D-CE56-26D4-F67B39D7A585}"/>
              </a:ext>
            </a:extLst>
          </p:cNvPr>
          <p:cNvSpPr>
            <a:spLocks noGrp="1"/>
          </p:cNvSpPr>
          <p:nvPr>
            <p:ph type="title"/>
          </p:nvPr>
        </p:nvSpPr>
        <p:spPr/>
        <p:txBody>
          <a:bodyPr/>
          <a:lstStyle/>
          <a:p>
            <a:r>
              <a:rPr lang="zh-CN" altLang="en-US" b="1" dirty="0"/>
              <a:t>字符型（</a:t>
            </a:r>
            <a:r>
              <a:rPr lang="en-US" altLang="zh-CN" b="1" dirty="0"/>
              <a:t>char</a:t>
            </a:r>
            <a:r>
              <a:rPr lang="zh-CN" altLang="en-US" b="1" dirty="0"/>
              <a:t>）</a:t>
            </a:r>
            <a:r>
              <a:rPr lang="zh-CN" altLang="en-US" dirty="0"/>
              <a:t> </a:t>
            </a:r>
          </a:p>
        </p:txBody>
      </p:sp>
      <p:graphicFrame>
        <p:nvGraphicFramePr>
          <p:cNvPr id="8" name="Group 3">
            <a:extLst>
              <a:ext uri="{FF2B5EF4-FFF2-40B4-BE49-F238E27FC236}">
                <a16:creationId xmlns:a16="http://schemas.microsoft.com/office/drawing/2014/main" id="{93A430A6-AB61-7866-8E9B-6F072B622835}"/>
              </a:ext>
            </a:extLst>
          </p:cNvPr>
          <p:cNvGraphicFramePr>
            <a:graphicFrameLocks noGrp="1"/>
          </p:cNvGraphicFramePr>
          <p:nvPr>
            <p:extLst>
              <p:ext uri="{D42A27DB-BD31-4B8C-83A1-F6EECF244321}">
                <p14:modId xmlns:p14="http://schemas.microsoft.com/office/powerpoint/2010/main" val="269863283"/>
              </p:ext>
            </p:extLst>
          </p:nvPr>
        </p:nvGraphicFramePr>
        <p:xfrm>
          <a:off x="1481919" y="1254032"/>
          <a:ext cx="8642350" cy="6258564"/>
        </p:xfrm>
        <a:graphic>
          <a:graphicData uri="http://schemas.openxmlformats.org/drawingml/2006/table">
            <a:tbl>
              <a:tblPr/>
              <a:tblGrid>
                <a:gridCol w="720725">
                  <a:extLst>
                    <a:ext uri="{9D8B030D-6E8A-4147-A177-3AD203B41FA5}">
                      <a16:colId xmlns:a16="http://schemas.microsoft.com/office/drawing/2014/main" val="137473127"/>
                    </a:ext>
                  </a:extLst>
                </a:gridCol>
                <a:gridCol w="719138">
                  <a:extLst>
                    <a:ext uri="{9D8B030D-6E8A-4147-A177-3AD203B41FA5}">
                      <a16:colId xmlns:a16="http://schemas.microsoft.com/office/drawing/2014/main" val="3334455904"/>
                    </a:ext>
                  </a:extLst>
                </a:gridCol>
                <a:gridCol w="720725">
                  <a:extLst>
                    <a:ext uri="{9D8B030D-6E8A-4147-A177-3AD203B41FA5}">
                      <a16:colId xmlns:a16="http://schemas.microsoft.com/office/drawing/2014/main" val="532739606"/>
                    </a:ext>
                  </a:extLst>
                </a:gridCol>
                <a:gridCol w="695325">
                  <a:extLst>
                    <a:ext uri="{9D8B030D-6E8A-4147-A177-3AD203B41FA5}">
                      <a16:colId xmlns:a16="http://schemas.microsoft.com/office/drawing/2014/main" val="2068856538"/>
                    </a:ext>
                  </a:extLst>
                </a:gridCol>
                <a:gridCol w="765175">
                  <a:extLst>
                    <a:ext uri="{9D8B030D-6E8A-4147-A177-3AD203B41FA5}">
                      <a16:colId xmlns:a16="http://schemas.microsoft.com/office/drawing/2014/main" val="2717338738"/>
                    </a:ext>
                  </a:extLst>
                </a:gridCol>
                <a:gridCol w="700087">
                  <a:extLst>
                    <a:ext uri="{9D8B030D-6E8A-4147-A177-3AD203B41FA5}">
                      <a16:colId xmlns:a16="http://schemas.microsoft.com/office/drawing/2014/main" val="4085762303"/>
                    </a:ext>
                  </a:extLst>
                </a:gridCol>
                <a:gridCol w="720725">
                  <a:extLst>
                    <a:ext uri="{9D8B030D-6E8A-4147-A177-3AD203B41FA5}">
                      <a16:colId xmlns:a16="http://schemas.microsoft.com/office/drawing/2014/main" val="468909736"/>
                    </a:ext>
                  </a:extLst>
                </a:gridCol>
                <a:gridCol w="720725">
                  <a:extLst>
                    <a:ext uri="{9D8B030D-6E8A-4147-A177-3AD203B41FA5}">
                      <a16:colId xmlns:a16="http://schemas.microsoft.com/office/drawing/2014/main" val="3052996327"/>
                    </a:ext>
                  </a:extLst>
                </a:gridCol>
                <a:gridCol w="719138">
                  <a:extLst>
                    <a:ext uri="{9D8B030D-6E8A-4147-A177-3AD203B41FA5}">
                      <a16:colId xmlns:a16="http://schemas.microsoft.com/office/drawing/2014/main" val="3756855743"/>
                    </a:ext>
                  </a:extLst>
                </a:gridCol>
                <a:gridCol w="720725">
                  <a:extLst>
                    <a:ext uri="{9D8B030D-6E8A-4147-A177-3AD203B41FA5}">
                      <a16:colId xmlns:a16="http://schemas.microsoft.com/office/drawing/2014/main" val="2238477814"/>
                    </a:ext>
                  </a:extLst>
                </a:gridCol>
                <a:gridCol w="719137">
                  <a:extLst>
                    <a:ext uri="{9D8B030D-6E8A-4147-A177-3AD203B41FA5}">
                      <a16:colId xmlns:a16="http://schemas.microsoft.com/office/drawing/2014/main" val="3577137947"/>
                    </a:ext>
                  </a:extLst>
                </a:gridCol>
                <a:gridCol w="720725">
                  <a:extLst>
                    <a:ext uri="{9D8B030D-6E8A-4147-A177-3AD203B41FA5}">
                      <a16:colId xmlns:a16="http://schemas.microsoft.com/office/drawing/2014/main" val="2991169072"/>
                    </a:ext>
                  </a:extLst>
                </a:gridCol>
              </a:tblGrid>
              <a:tr h="3651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序号</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字符</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序号</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字符</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序号</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字符</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序号</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字符</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序号</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字符</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序号</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字符</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254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3804700718"/>
                  </a:ext>
                </a:extLst>
              </a:tr>
              <a:tr h="3683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32</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空格</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48</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0</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64</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80</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P</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96</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112</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p</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32009737"/>
                  </a:ext>
                </a:extLst>
              </a:tr>
              <a:tr h="3683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33</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49</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65</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81</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Q</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97</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113</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q</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0E0E0"/>
                    </a:solidFill>
                  </a:tcPr>
                </a:tc>
                <a:extLst>
                  <a:ext uri="{0D108BD9-81ED-4DB2-BD59-A6C34878D82A}">
                    <a16:rowId xmlns:a16="http://schemas.microsoft.com/office/drawing/2014/main" val="111332513"/>
                  </a:ext>
                </a:extLst>
              </a:tr>
              <a:tr h="3683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34</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Arial" panose="020B0604020202020204" pitchFamily="34" charset="0"/>
                          <a:ea typeface="华文中宋" panose="02010600040101010101" pitchFamily="2" charset="-122"/>
                        </a:rPr>
                        <a:t>”</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50</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2</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66</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B</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82</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R</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98</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b</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114</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r</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511248549"/>
                  </a:ext>
                </a:extLst>
              </a:tr>
              <a:tr h="3683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35</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51</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3</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67</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C</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83</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S</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99</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c</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115</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s</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430489415"/>
                  </a:ext>
                </a:extLst>
              </a:tr>
              <a:tr h="3683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36</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52</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4</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68</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D</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84</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100</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d</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116</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9501658"/>
                  </a:ext>
                </a:extLst>
              </a:tr>
              <a:tr h="36671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37</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53</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5</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69</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E</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85</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U</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101</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e</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117</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u</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495066762"/>
                  </a:ext>
                </a:extLst>
              </a:tr>
              <a:tr h="3683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38</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&amp;</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54</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6</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70</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F</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86</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V</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102</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f</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118</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v</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12416329"/>
                  </a:ext>
                </a:extLst>
              </a:tr>
              <a:tr h="36671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39</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55</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7</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71</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G</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87</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W</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103</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g</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119</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w</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778844119"/>
                  </a:ext>
                </a:extLst>
              </a:tr>
              <a:tr h="36671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40</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56</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8</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72</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H</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88</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X</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104</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h</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120</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x</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96158015"/>
                  </a:ext>
                </a:extLst>
              </a:tr>
              <a:tr h="3810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41</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57</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9</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73</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I</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89</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Y</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105</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i</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121</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y</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2165700962"/>
                  </a:ext>
                </a:extLst>
              </a:tr>
              <a:tr h="36671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42</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58</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 </a:t>
                      </a: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 </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74</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J</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90</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Z</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106</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j</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122</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z</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90280564"/>
                  </a:ext>
                </a:extLst>
              </a:tr>
              <a:tr h="36671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43</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59</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75</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K</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91</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107</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k</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123</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54009308"/>
                  </a:ext>
                </a:extLst>
              </a:tr>
              <a:tr h="36671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44</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60</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&lt;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76</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L</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92</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108</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l</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124</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873574614"/>
                  </a:ext>
                </a:extLst>
              </a:tr>
              <a:tr h="3683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45</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61</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77</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M</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93</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109</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m</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125</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896342623"/>
                  </a:ext>
                </a:extLst>
              </a:tr>
              <a:tr h="36671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46</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62</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&gt;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78</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N</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94</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110</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n</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126</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zh-CN" altLang="en-US"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zh-CN" altLang="en-US"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55318263"/>
                  </a:ext>
                </a:extLst>
              </a:tr>
              <a:tr h="36671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dirty="0">
                          <a:ln>
                            <a:noFill/>
                          </a:ln>
                          <a:solidFill>
                            <a:srgbClr val="3333FF"/>
                          </a:solidFill>
                          <a:effectLst/>
                          <a:latin typeface="华文中宋" panose="02010600040101010101" pitchFamily="2" charset="-122"/>
                          <a:ea typeface="华文中宋" panose="02010600040101010101" pitchFamily="2" charset="-122"/>
                        </a:rPr>
                        <a:t>47</a:t>
                      </a:r>
                      <a:endParaRPr kumimoji="0" lang="en-US" altLang="zh-CN" sz="2800" b="0" i="0" u="none" strike="noStrike" cap="none" normalizeH="0" baseline="0" dirty="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dirty="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dirty="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63</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79</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O</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95</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_</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111</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o</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a:ln>
                            <a:noFill/>
                          </a:ln>
                          <a:solidFill>
                            <a:srgbClr val="3333FF"/>
                          </a:solidFill>
                          <a:effectLst/>
                          <a:latin typeface="华文中宋" panose="02010600040101010101" pitchFamily="2" charset="-122"/>
                          <a:ea typeface="华文中宋" panose="02010600040101010101" pitchFamily="2" charset="-122"/>
                        </a:rPr>
                        <a:t>127</a:t>
                      </a:r>
                      <a:endParaRPr kumimoji="0" lang="en-US" altLang="zh-CN" sz="2800" b="0" i="0" u="none" strike="noStrike" cap="none" normalizeH="0" baseline="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tabLst/>
                      </a:pPr>
                      <a:r>
                        <a:rPr kumimoji="0" lang="en-US" altLang="zh-CN" sz="1800" b="0" i="0" u="none" strike="noStrike" cap="none" normalizeH="0" baseline="0" dirty="0" err="1">
                          <a:ln>
                            <a:noFill/>
                          </a:ln>
                          <a:solidFill>
                            <a:srgbClr val="3333FF"/>
                          </a:solidFill>
                          <a:effectLst/>
                          <a:latin typeface="华文中宋" panose="02010600040101010101" pitchFamily="2" charset="-122"/>
                          <a:ea typeface="华文中宋" panose="02010600040101010101" pitchFamily="2" charset="-122"/>
                        </a:rPr>
                        <a:t>deL</a:t>
                      </a:r>
                      <a:endParaRPr kumimoji="0" lang="en-US" altLang="zh-CN" sz="2800" b="0" i="0" u="none" strike="noStrike" cap="none" normalizeH="0" baseline="0" dirty="0">
                        <a:ln>
                          <a:noFill/>
                        </a:ln>
                        <a:solidFill>
                          <a:srgbClr val="3333FF"/>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25400" cap="flat" cmpd="sng" algn="ctr">
                      <a:solidFill>
                        <a:srgbClr val="01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3429909936"/>
                  </a:ext>
                </a:extLst>
              </a:tr>
            </a:tbl>
          </a:graphicData>
        </a:graphic>
      </p:graphicFrame>
    </p:spTree>
    <p:extLst>
      <p:ext uri="{BB962C8B-B14F-4D97-AF65-F5344CB8AC3E}">
        <p14:creationId xmlns:p14="http://schemas.microsoft.com/office/powerpoint/2010/main" val="2558159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40D8C-6536-2FE0-9192-E48ABA32A415}"/>
              </a:ext>
            </a:extLst>
          </p:cNvPr>
          <p:cNvSpPr>
            <a:spLocks noGrp="1"/>
          </p:cNvSpPr>
          <p:nvPr>
            <p:ph type="title"/>
          </p:nvPr>
        </p:nvSpPr>
        <p:spPr/>
        <p:txBody>
          <a:bodyPr/>
          <a:lstStyle/>
          <a:p>
            <a:r>
              <a:rPr lang="zh-CN" altLang="en-US" dirty="0"/>
              <a:t>为什么学习</a:t>
            </a:r>
            <a:r>
              <a:rPr lang="en-US" altLang="zh-CN" dirty="0"/>
              <a:t>C++</a:t>
            </a:r>
            <a:r>
              <a:rPr lang="zh-CN" altLang="en-US" dirty="0"/>
              <a:t>？</a:t>
            </a:r>
            <a:br>
              <a:rPr lang="en-US" altLang="zh-CN" dirty="0"/>
            </a:br>
            <a:r>
              <a:rPr lang="zh-CN" altLang="en-US" dirty="0"/>
              <a:t>如何学习</a:t>
            </a:r>
            <a:r>
              <a:rPr lang="en-US" altLang="zh-CN" dirty="0"/>
              <a:t>C++?</a:t>
            </a:r>
            <a:endParaRPr lang="zh-CN" altLang="en-US" dirty="0"/>
          </a:p>
        </p:txBody>
      </p:sp>
      <p:sp>
        <p:nvSpPr>
          <p:cNvPr id="3" name="内容占位符 2">
            <a:extLst>
              <a:ext uri="{FF2B5EF4-FFF2-40B4-BE49-F238E27FC236}">
                <a16:creationId xmlns:a16="http://schemas.microsoft.com/office/drawing/2014/main" id="{9BEC67F0-254C-8C90-55F9-4F0AD6589D3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62067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07447-2F5D-CE56-26D4-F67B39D7A585}"/>
              </a:ext>
            </a:extLst>
          </p:cNvPr>
          <p:cNvSpPr>
            <a:spLocks noGrp="1"/>
          </p:cNvSpPr>
          <p:nvPr>
            <p:ph type="title"/>
          </p:nvPr>
        </p:nvSpPr>
        <p:spPr/>
        <p:txBody>
          <a:bodyPr/>
          <a:lstStyle/>
          <a:p>
            <a:r>
              <a:rPr lang="zh-CN" altLang="en-US" b="1" dirty="0"/>
              <a:t>数据类型转换（高级）</a:t>
            </a:r>
            <a:endParaRPr lang="zh-CN" altLang="en-US" dirty="0"/>
          </a:p>
        </p:txBody>
      </p:sp>
      <p:sp>
        <p:nvSpPr>
          <p:cNvPr id="3" name="文本框 2">
            <a:extLst>
              <a:ext uri="{FF2B5EF4-FFF2-40B4-BE49-F238E27FC236}">
                <a16:creationId xmlns:a16="http://schemas.microsoft.com/office/drawing/2014/main" id="{2ADABAC8-9BBF-2180-EE34-DF4C5BC06F52}"/>
              </a:ext>
            </a:extLst>
          </p:cNvPr>
          <p:cNvSpPr txBox="1"/>
          <p:nvPr/>
        </p:nvSpPr>
        <p:spPr>
          <a:xfrm>
            <a:off x="910046" y="1924594"/>
            <a:ext cx="9173104" cy="923330"/>
          </a:xfrm>
          <a:prstGeom prst="rect">
            <a:avLst/>
          </a:prstGeom>
          <a:noFill/>
        </p:spPr>
        <p:txBody>
          <a:bodyPr wrap="square" rtlCol="0">
            <a:spAutoFit/>
          </a:bodyPr>
          <a:lstStyle/>
          <a:p>
            <a:r>
              <a:rPr lang="zh-CN" altLang="en-US" dirty="0"/>
              <a:t>　　</a:t>
            </a:r>
            <a:r>
              <a:rPr lang="en-US" altLang="zh-CN" dirty="0"/>
              <a:t>C++</a:t>
            </a:r>
            <a:r>
              <a:rPr lang="zh-CN" altLang="en-US" dirty="0"/>
              <a:t>语言中，不同数据类型的运算对象进行混合运算，或者需要将一个表达式的结果转换成期望的类型时，就需要依据数据类型转换规则进行转换。</a:t>
            </a:r>
          </a:p>
          <a:p>
            <a:endParaRPr lang="zh-CN" altLang="en-US" dirty="0"/>
          </a:p>
        </p:txBody>
      </p:sp>
    </p:spTree>
    <p:extLst>
      <p:ext uri="{BB962C8B-B14F-4D97-AF65-F5344CB8AC3E}">
        <p14:creationId xmlns:p14="http://schemas.microsoft.com/office/powerpoint/2010/main" val="3314233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07447-2F5D-CE56-26D4-F67B39D7A585}"/>
              </a:ext>
            </a:extLst>
          </p:cNvPr>
          <p:cNvSpPr>
            <a:spLocks noGrp="1"/>
          </p:cNvSpPr>
          <p:nvPr>
            <p:ph type="title"/>
          </p:nvPr>
        </p:nvSpPr>
        <p:spPr/>
        <p:txBody>
          <a:bodyPr/>
          <a:lstStyle/>
          <a:p>
            <a:r>
              <a:rPr lang="zh-CN" altLang="en-US" b="1" dirty="0"/>
              <a:t>数据类型转换（高级）</a:t>
            </a:r>
            <a:endParaRPr lang="zh-CN" altLang="en-US" dirty="0"/>
          </a:p>
        </p:txBody>
      </p:sp>
      <p:sp>
        <p:nvSpPr>
          <p:cNvPr id="3" name="文本框 2">
            <a:extLst>
              <a:ext uri="{FF2B5EF4-FFF2-40B4-BE49-F238E27FC236}">
                <a16:creationId xmlns:a16="http://schemas.microsoft.com/office/drawing/2014/main" id="{2ADABAC8-9BBF-2180-EE34-DF4C5BC06F52}"/>
              </a:ext>
            </a:extLst>
          </p:cNvPr>
          <p:cNvSpPr txBox="1"/>
          <p:nvPr/>
        </p:nvSpPr>
        <p:spPr>
          <a:xfrm>
            <a:off x="418012" y="1384663"/>
            <a:ext cx="6017623" cy="5693866"/>
          </a:xfrm>
          <a:prstGeom prst="rect">
            <a:avLst/>
          </a:prstGeom>
          <a:noFill/>
        </p:spPr>
        <p:txBody>
          <a:bodyPr wrap="square" rtlCol="0">
            <a:spAutoFit/>
          </a:bodyPr>
          <a:lstStyle/>
          <a:p>
            <a:pPr>
              <a:buFont typeface="Wingdings" panose="05000000000000000000" pitchFamily="2" charset="2"/>
              <a:buNone/>
            </a:pPr>
            <a:r>
              <a:rPr lang="zh-CN" altLang="en-US" dirty="0"/>
              <a:t>　　</a:t>
            </a:r>
            <a:r>
              <a:rPr lang="en-US" altLang="zh-CN" dirty="0">
                <a:solidFill>
                  <a:schemeClr val="tx2"/>
                </a:solidFill>
              </a:rPr>
              <a:t>1</a:t>
            </a:r>
            <a:r>
              <a:rPr lang="zh-CN" altLang="en-US" dirty="0">
                <a:solidFill>
                  <a:schemeClr val="tx2"/>
                </a:solidFill>
              </a:rPr>
              <a:t>、混合运算时的类型转换规则</a:t>
            </a:r>
          </a:p>
          <a:p>
            <a:pPr>
              <a:buFont typeface="Wingdings" panose="05000000000000000000" pitchFamily="2" charset="2"/>
              <a:buNone/>
            </a:pPr>
            <a:r>
              <a:rPr lang="zh-CN" altLang="en-US" sz="1800" dirty="0"/>
              <a:t>		整型、实型、字符型数据间可以混合运算。在这种情况下，需要将不一致的数据类型转换成一致的数据类型，然后进行运算。为了保证运算精度，系统在运算时的转换规则是将存储长度较短的运算对象转成存储长度较长的类型，然后再进行处理。这种转换是系统自动进行的，具体见表</a:t>
            </a:r>
            <a:r>
              <a:rPr lang="en-US" altLang="zh-CN" sz="1800" dirty="0"/>
              <a:t>2-5</a:t>
            </a:r>
            <a:r>
              <a:rPr lang="zh-CN" altLang="en-US" sz="1800" dirty="0"/>
              <a:t>所示。</a:t>
            </a:r>
            <a:endParaRPr lang="en-US" altLang="zh-CN" sz="1800" dirty="0"/>
          </a:p>
          <a:p>
            <a:pPr>
              <a:buFont typeface="Wingdings" panose="05000000000000000000" pitchFamily="2" charset="2"/>
              <a:buNone/>
            </a:pPr>
            <a:r>
              <a:rPr lang="en-US" altLang="zh-CN" sz="2400" b="1" dirty="0">
                <a:solidFill>
                  <a:schemeClr val="tx2"/>
                </a:solidFill>
              </a:rPr>
              <a:t>【</a:t>
            </a:r>
            <a:r>
              <a:rPr lang="zh-CN" altLang="en-US" sz="2400" b="1" dirty="0">
                <a:solidFill>
                  <a:schemeClr val="tx2"/>
                </a:solidFill>
              </a:rPr>
              <a:t>说明如下</a:t>
            </a:r>
            <a:r>
              <a:rPr lang="en-US" altLang="zh-CN" sz="2400" b="1" dirty="0">
                <a:solidFill>
                  <a:schemeClr val="tx2"/>
                </a:solidFill>
              </a:rPr>
              <a:t>】</a:t>
            </a:r>
          </a:p>
          <a:p>
            <a:pPr>
              <a:buFont typeface="Wingdings" panose="05000000000000000000" pitchFamily="2" charset="2"/>
              <a:buNone/>
            </a:pPr>
            <a:endParaRPr lang="en-US" altLang="zh-CN" sz="1600" dirty="0"/>
          </a:p>
          <a:p>
            <a:pPr>
              <a:buFont typeface="Wingdings" panose="05000000000000000000" pitchFamily="2" charset="2"/>
              <a:buNone/>
            </a:pPr>
            <a:r>
              <a:rPr lang="en-US" altLang="zh-CN" sz="1800" dirty="0"/>
              <a:t>1</a:t>
            </a:r>
            <a:r>
              <a:rPr lang="zh-CN" altLang="en-US" sz="1800" dirty="0"/>
              <a:t>）纵向箭头表示必定会进行的转换，如</a:t>
            </a:r>
            <a:r>
              <a:rPr lang="en-US" altLang="zh-CN" sz="1800" dirty="0"/>
              <a:t>float</a:t>
            </a:r>
            <a:r>
              <a:rPr lang="zh-CN" altLang="en-US" sz="1800" dirty="0"/>
              <a:t>型数据必先转换为</a:t>
            </a:r>
            <a:r>
              <a:rPr lang="en-US" altLang="zh-CN" sz="1800" dirty="0"/>
              <a:t>double</a:t>
            </a:r>
            <a:r>
              <a:rPr lang="zh-CN" altLang="en-US" sz="1800" dirty="0"/>
              <a:t>型数据，然后与其他操作数</a:t>
            </a:r>
          </a:p>
          <a:p>
            <a:pPr>
              <a:buFont typeface="Wingdings" panose="05000000000000000000" pitchFamily="2" charset="2"/>
              <a:buNone/>
            </a:pPr>
            <a:r>
              <a:rPr lang="zh-CN" altLang="en-US" sz="1800" dirty="0"/>
              <a:t>进行运算。与此类似，</a:t>
            </a:r>
            <a:r>
              <a:rPr lang="en-US" altLang="zh-CN" sz="1800" dirty="0"/>
              <a:t>char</a:t>
            </a:r>
            <a:r>
              <a:rPr lang="zh-CN" altLang="en-US" sz="1800" dirty="0"/>
              <a:t>型或</a:t>
            </a:r>
            <a:r>
              <a:rPr lang="en-US" altLang="zh-CN" sz="1800" dirty="0"/>
              <a:t>short</a:t>
            </a:r>
            <a:r>
              <a:rPr lang="zh-CN" altLang="en-US" sz="1800" dirty="0"/>
              <a:t>型数据必先转换为</a:t>
            </a:r>
            <a:r>
              <a:rPr lang="en-US" altLang="zh-CN" sz="1800" dirty="0"/>
              <a:t>int</a:t>
            </a:r>
            <a:r>
              <a:rPr lang="zh-CN" altLang="en-US" sz="1800" dirty="0"/>
              <a:t>型数据，然后进行运算。</a:t>
            </a:r>
          </a:p>
          <a:p>
            <a:pPr>
              <a:buFont typeface="Wingdings" panose="05000000000000000000" pitchFamily="2" charset="2"/>
              <a:buNone/>
            </a:pPr>
            <a:r>
              <a:rPr lang="en-US" altLang="zh-CN" sz="1800" dirty="0"/>
              <a:t>2</a:t>
            </a:r>
            <a:r>
              <a:rPr lang="zh-CN" altLang="en-US" sz="1800" dirty="0"/>
              <a:t>）横向箭头表示当运算对象为不同类型数据时的转换方向，如</a:t>
            </a:r>
            <a:r>
              <a:rPr lang="en-US" altLang="zh-CN" sz="1800" dirty="0"/>
              <a:t>int</a:t>
            </a:r>
            <a:r>
              <a:rPr lang="zh-CN" altLang="en-US" sz="1800" dirty="0"/>
              <a:t>型数据与</a:t>
            </a:r>
            <a:r>
              <a:rPr lang="en-US" altLang="zh-CN" sz="1800" dirty="0"/>
              <a:t>unsigned</a:t>
            </a:r>
            <a:r>
              <a:rPr lang="zh-CN" altLang="en-US" sz="1800" dirty="0"/>
              <a:t>型数据进行运</a:t>
            </a:r>
          </a:p>
          <a:p>
            <a:pPr>
              <a:buFont typeface="Wingdings" panose="05000000000000000000" pitchFamily="2" charset="2"/>
              <a:buNone/>
            </a:pPr>
            <a:r>
              <a:rPr lang="zh-CN" altLang="en-US" sz="1800" dirty="0"/>
              <a:t>算，</a:t>
            </a:r>
            <a:r>
              <a:rPr lang="en-US" altLang="zh-CN" sz="1800" dirty="0"/>
              <a:t>int</a:t>
            </a:r>
            <a:r>
              <a:rPr lang="zh-CN" altLang="en-US" sz="1800" dirty="0"/>
              <a:t>型转换为</a:t>
            </a:r>
            <a:r>
              <a:rPr lang="en-US" altLang="zh-CN" sz="1800" dirty="0"/>
              <a:t>unsigned</a:t>
            </a:r>
            <a:r>
              <a:rPr lang="zh-CN" altLang="en-US" sz="1800" dirty="0"/>
              <a:t>型后方可进行运算。</a:t>
            </a:r>
            <a:r>
              <a:rPr lang="en-US" altLang="zh-CN" sz="1800" dirty="0"/>
              <a:t>int</a:t>
            </a:r>
            <a:r>
              <a:rPr lang="zh-CN" altLang="en-US" sz="1800" dirty="0"/>
              <a:t>型与</a:t>
            </a:r>
            <a:r>
              <a:rPr lang="en-US" altLang="zh-CN" sz="1800" dirty="0"/>
              <a:t>double</a:t>
            </a:r>
            <a:r>
              <a:rPr lang="zh-CN" altLang="en-US" sz="1800" dirty="0"/>
              <a:t>型进行运算，</a:t>
            </a:r>
            <a:r>
              <a:rPr lang="en-US" altLang="zh-CN" sz="1800" dirty="0"/>
              <a:t>int</a:t>
            </a:r>
            <a:r>
              <a:rPr lang="zh-CN" altLang="en-US" sz="1800" dirty="0"/>
              <a:t>型直接转换为</a:t>
            </a:r>
            <a:r>
              <a:rPr lang="en-US" altLang="zh-CN" sz="1800" dirty="0"/>
              <a:t>double</a:t>
            </a:r>
          </a:p>
          <a:p>
            <a:pPr>
              <a:buFont typeface="Wingdings" panose="05000000000000000000" pitchFamily="2" charset="2"/>
              <a:buNone/>
            </a:pPr>
            <a:r>
              <a:rPr lang="zh-CN" altLang="en-US" sz="1800" dirty="0"/>
              <a:t>型后进行运算，不能理解为先转换为</a:t>
            </a:r>
            <a:r>
              <a:rPr lang="en-US" altLang="zh-CN" sz="1800" dirty="0"/>
              <a:t>unsigned int</a:t>
            </a:r>
            <a:r>
              <a:rPr lang="zh-CN" altLang="en-US" sz="1800" dirty="0"/>
              <a:t>型，然后转换为</a:t>
            </a:r>
            <a:r>
              <a:rPr lang="en-US" altLang="zh-CN" sz="1800" dirty="0"/>
              <a:t>long int</a:t>
            </a:r>
            <a:r>
              <a:rPr lang="zh-CN" altLang="en-US" sz="1800" dirty="0"/>
              <a:t>型，最后再转换为</a:t>
            </a:r>
            <a:r>
              <a:rPr lang="en-US" altLang="zh-CN" sz="1800" dirty="0"/>
              <a:t>double</a:t>
            </a:r>
            <a:r>
              <a:rPr lang="zh-CN" altLang="en-US" sz="1800" dirty="0"/>
              <a:t>型。</a:t>
            </a:r>
          </a:p>
          <a:p>
            <a:pPr>
              <a:buFont typeface="Wingdings" panose="05000000000000000000" pitchFamily="2" charset="2"/>
              <a:buNone/>
            </a:pPr>
            <a:endParaRPr lang="zh-CN" altLang="en-US" sz="1800" dirty="0"/>
          </a:p>
        </p:txBody>
      </p:sp>
      <p:pic>
        <p:nvPicPr>
          <p:cNvPr id="4" name="Picture 5">
            <a:extLst>
              <a:ext uri="{FF2B5EF4-FFF2-40B4-BE49-F238E27FC236}">
                <a16:creationId xmlns:a16="http://schemas.microsoft.com/office/drawing/2014/main" id="{8EA1D1A3-DBA4-3F82-F4A0-1A1CEC75E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889" y="2451461"/>
            <a:ext cx="5617398" cy="1404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58609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07447-2F5D-CE56-26D4-F67B39D7A585}"/>
              </a:ext>
            </a:extLst>
          </p:cNvPr>
          <p:cNvSpPr>
            <a:spLocks noGrp="1"/>
          </p:cNvSpPr>
          <p:nvPr>
            <p:ph type="title"/>
          </p:nvPr>
        </p:nvSpPr>
        <p:spPr/>
        <p:txBody>
          <a:bodyPr/>
          <a:lstStyle/>
          <a:p>
            <a:r>
              <a:rPr lang="zh-CN" altLang="en-US" b="1" dirty="0"/>
              <a:t>数据类型转换（高级）</a:t>
            </a:r>
            <a:endParaRPr lang="zh-CN" altLang="en-US" dirty="0"/>
          </a:p>
        </p:txBody>
      </p:sp>
      <p:sp>
        <p:nvSpPr>
          <p:cNvPr id="3" name="文本框 2">
            <a:extLst>
              <a:ext uri="{FF2B5EF4-FFF2-40B4-BE49-F238E27FC236}">
                <a16:creationId xmlns:a16="http://schemas.microsoft.com/office/drawing/2014/main" id="{2ADABAC8-9BBF-2180-EE34-DF4C5BC06F52}"/>
              </a:ext>
            </a:extLst>
          </p:cNvPr>
          <p:cNvSpPr txBox="1"/>
          <p:nvPr/>
        </p:nvSpPr>
        <p:spPr>
          <a:xfrm>
            <a:off x="418012" y="1384663"/>
            <a:ext cx="10245634" cy="3693319"/>
          </a:xfrm>
          <a:prstGeom prst="rect">
            <a:avLst/>
          </a:prstGeom>
          <a:noFill/>
        </p:spPr>
        <p:txBody>
          <a:bodyPr wrap="square" rtlCol="0">
            <a:spAutoFit/>
          </a:bodyPr>
          <a:lstStyle/>
          <a:p>
            <a:pPr>
              <a:buFont typeface="Wingdings" panose="05000000000000000000" pitchFamily="2" charset="2"/>
              <a:buNone/>
            </a:pPr>
            <a:r>
              <a:rPr lang="zh-CN" altLang="en-US" sz="1800" dirty="0"/>
              <a:t>　　赋值时的类型转换规则</a:t>
            </a:r>
            <a:endParaRPr lang="en-US" altLang="zh-CN" sz="1800" dirty="0"/>
          </a:p>
          <a:p>
            <a:pPr>
              <a:buFont typeface="Wingdings" panose="05000000000000000000" pitchFamily="2" charset="2"/>
              <a:buNone/>
            </a:pPr>
            <a:r>
              <a:rPr lang="zh-CN" altLang="en-US" sz="1800" dirty="0"/>
              <a:t>当赋值运算符两侧的数据类型不同时，需进行类型转换，这种转换是系统自动进行的，转换规则如下：</a:t>
            </a:r>
          </a:p>
          <a:p>
            <a:pPr>
              <a:buFont typeface="Wingdings" panose="05000000000000000000" pitchFamily="2" charset="2"/>
              <a:buNone/>
            </a:pPr>
            <a:r>
              <a:rPr lang="zh-CN" altLang="en-US" sz="1800" dirty="0"/>
              <a:t>　　</a:t>
            </a:r>
            <a:r>
              <a:rPr lang="en-US" altLang="zh-CN" sz="1800" dirty="0"/>
              <a:t>1</a:t>
            </a:r>
            <a:r>
              <a:rPr lang="zh-CN" altLang="en-US" sz="1800" dirty="0"/>
              <a:t>）</a:t>
            </a:r>
            <a:r>
              <a:rPr lang="en-US" altLang="zh-CN" sz="1800" dirty="0"/>
              <a:t>float</a:t>
            </a:r>
            <a:r>
              <a:rPr lang="zh-CN" altLang="en-US" sz="1800" dirty="0"/>
              <a:t>、</a:t>
            </a:r>
            <a:r>
              <a:rPr lang="en-US" altLang="zh-CN" sz="1800" dirty="0"/>
              <a:t>double</a:t>
            </a:r>
            <a:r>
              <a:rPr lang="zh-CN" altLang="en-US" sz="1800" dirty="0"/>
              <a:t>型赋值给</a:t>
            </a:r>
            <a:r>
              <a:rPr lang="en-US" altLang="zh-CN" sz="1800" dirty="0"/>
              <a:t>int</a:t>
            </a:r>
            <a:r>
              <a:rPr lang="zh-CN" altLang="en-US" sz="1800" dirty="0"/>
              <a:t>型：直接截断小数。</a:t>
            </a:r>
          </a:p>
          <a:p>
            <a:pPr>
              <a:buFont typeface="Wingdings" panose="05000000000000000000" pitchFamily="2" charset="2"/>
              <a:buNone/>
            </a:pPr>
            <a:r>
              <a:rPr lang="zh-CN" altLang="en-US" sz="1800" dirty="0"/>
              <a:t>　　例如，“</a:t>
            </a:r>
            <a:r>
              <a:rPr lang="en-US" altLang="zh-CN" sz="1800" dirty="0"/>
              <a:t>int </a:t>
            </a:r>
            <a:r>
              <a:rPr lang="en-US" altLang="zh-CN" sz="1800" dirty="0" err="1"/>
              <a:t>i</a:t>
            </a:r>
            <a:r>
              <a:rPr lang="en-US" altLang="zh-CN" sz="1800" dirty="0"/>
              <a:t>=f+0.6;”</a:t>
            </a:r>
            <a:r>
              <a:rPr lang="zh-CN" altLang="en-US" sz="1800" dirty="0"/>
              <a:t>，</a:t>
            </a:r>
            <a:r>
              <a:rPr lang="en-US" altLang="zh-CN" sz="1800" dirty="0"/>
              <a:t>f</a:t>
            </a:r>
            <a:r>
              <a:rPr lang="zh-CN" altLang="en-US" sz="1800" dirty="0"/>
              <a:t>的值为</a:t>
            </a:r>
            <a:r>
              <a:rPr lang="en-US" altLang="zh-CN" sz="1800" dirty="0"/>
              <a:t>4.0</a:t>
            </a:r>
            <a:r>
              <a:rPr lang="zh-CN" altLang="en-US" sz="1800" dirty="0"/>
              <a:t>，右边算术表达式运算后的结果为</a:t>
            </a:r>
            <a:r>
              <a:rPr lang="en-US" altLang="zh-CN" sz="1800" dirty="0"/>
              <a:t>4.6</a:t>
            </a:r>
            <a:r>
              <a:rPr lang="zh-CN" altLang="en-US" sz="1800" dirty="0"/>
              <a:t>的</a:t>
            </a:r>
            <a:r>
              <a:rPr lang="en-US" altLang="zh-CN" sz="1800" dirty="0"/>
              <a:t>double</a:t>
            </a:r>
            <a:r>
              <a:rPr lang="zh-CN" altLang="en-US" sz="1800" dirty="0"/>
              <a:t>型数据，根据上述转换原则，直接舍弃小数，所以</a:t>
            </a:r>
            <a:r>
              <a:rPr lang="en-US" altLang="zh-CN" sz="1800" dirty="0" err="1"/>
              <a:t>i</a:t>
            </a:r>
            <a:r>
              <a:rPr lang="zh-CN" altLang="en-US" sz="1800" dirty="0"/>
              <a:t>的值为</a:t>
            </a:r>
            <a:r>
              <a:rPr lang="en-US" altLang="zh-CN" sz="1800" dirty="0"/>
              <a:t>4</a:t>
            </a:r>
            <a:r>
              <a:rPr lang="zh-CN" altLang="en-US" sz="1800" dirty="0"/>
              <a:t>。</a:t>
            </a:r>
          </a:p>
          <a:p>
            <a:pPr>
              <a:buFont typeface="Wingdings" panose="05000000000000000000" pitchFamily="2" charset="2"/>
              <a:buNone/>
            </a:pPr>
            <a:r>
              <a:rPr lang="zh-CN" altLang="en-US" sz="1800" dirty="0"/>
              <a:t>　　</a:t>
            </a:r>
            <a:r>
              <a:rPr lang="en-US" altLang="zh-CN" sz="1800" dirty="0"/>
              <a:t>2)int</a:t>
            </a:r>
            <a:r>
              <a:rPr lang="zh-CN" altLang="en-US" sz="1800" dirty="0"/>
              <a:t>、</a:t>
            </a:r>
            <a:r>
              <a:rPr lang="en-US" altLang="zh-CN" sz="1800" dirty="0"/>
              <a:t>char</a:t>
            </a:r>
            <a:r>
              <a:rPr lang="zh-CN" altLang="en-US" sz="1800" dirty="0"/>
              <a:t>型赋值给</a:t>
            </a:r>
            <a:r>
              <a:rPr lang="en-US" altLang="zh-CN" sz="1800" dirty="0"/>
              <a:t>float</a:t>
            </a:r>
            <a:r>
              <a:rPr lang="zh-CN" altLang="en-US" sz="1800" dirty="0"/>
              <a:t>、</a:t>
            </a:r>
            <a:r>
              <a:rPr lang="en-US" altLang="zh-CN" sz="1800" dirty="0"/>
              <a:t>double</a:t>
            </a:r>
            <a:r>
              <a:rPr lang="zh-CN" altLang="en-US" sz="1800" dirty="0"/>
              <a:t>型：补足有效位以进行数据类型转换。</a:t>
            </a:r>
          </a:p>
          <a:p>
            <a:pPr>
              <a:buFont typeface="Wingdings" panose="05000000000000000000" pitchFamily="2" charset="2"/>
              <a:buNone/>
            </a:pPr>
            <a:r>
              <a:rPr lang="zh-CN" altLang="en-US" sz="1800" dirty="0"/>
              <a:t>　　例如：“</a:t>
            </a:r>
            <a:r>
              <a:rPr lang="en-US" altLang="zh-CN" sz="1800" dirty="0"/>
              <a:t>float f=4;”</a:t>
            </a:r>
            <a:r>
              <a:rPr lang="zh-CN" altLang="en-US" sz="1800" dirty="0"/>
              <a:t>，</a:t>
            </a:r>
            <a:r>
              <a:rPr lang="en-US" altLang="zh-CN" sz="1800" dirty="0"/>
              <a:t>float</a:t>
            </a:r>
            <a:r>
              <a:rPr lang="zh-CN" altLang="en-US" sz="1800" dirty="0"/>
              <a:t>为</a:t>
            </a:r>
            <a:r>
              <a:rPr lang="en-US" altLang="zh-CN" sz="1800" dirty="0"/>
              <a:t>7</a:t>
            </a:r>
            <a:r>
              <a:rPr lang="zh-CN" altLang="en-US" sz="1800" dirty="0"/>
              <a:t>位有效数字，所以</a:t>
            </a:r>
            <a:r>
              <a:rPr lang="en-US" altLang="zh-CN" sz="1800" dirty="0"/>
              <a:t>f</a:t>
            </a:r>
            <a:r>
              <a:rPr lang="zh-CN" altLang="en-US" sz="1800" dirty="0"/>
              <a:t>的值为</a:t>
            </a:r>
            <a:r>
              <a:rPr lang="en-US" altLang="zh-CN" sz="1800" dirty="0"/>
              <a:t>4.0000000</a:t>
            </a:r>
            <a:r>
              <a:rPr lang="zh-CN" altLang="en-US" sz="1800" dirty="0"/>
              <a:t>。</a:t>
            </a:r>
          </a:p>
          <a:p>
            <a:pPr>
              <a:buFont typeface="Wingdings" panose="05000000000000000000" pitchFamily="2" charset="2"/>
              <a:buNone/>
            </a:pPr>
            <a:r>
              <a:rPr lang="zh-CN" altLang="en-US" sz="1800" dirty="0"/>
              <a:t>　　</a:t>
            </a:r>
            <a:r>
              <a:rPr lang="en-US" altLang="zh-CN" sz="1800" dirty="0"/>
              <a:t>3</a:t>
            </a:r>
            <a:r>
              <a:rPr lang="zh-CN" altLang="en-US" sz="1800" dirty="0"/>
              <a:t>）</a:t>
            </a:r>
            <a:r>
              <a:rPr lang="en-US" altLang="zh-CN" sz="1800" dirty="0"/>
              <a:t>char</a:t>
            </a:r>
            <a:r>
              <a:rPr lang="zh-CN" altLang="en-US" sz="1800" dirty="0"/>
              <a:t>型</a:t>
            </a:r>
            <a:r>
              <a:rPr lang="en-US" altLang="zh-CN" sz="1800" dirty="0"/>
              <a:t>(1</a:t>
            </a:r>
            <a:r>
              <a:rPr lang="zh-CN" altLang="en-US" sz="1800" dirty="0"/>
              <a:t>字节</a:t>
            </a:r>
            <a:r>
              <a:rPr lang="en-US" altLang="zh-CN" sz="1800" dirty="0"/>
              <a:t>)</a:t>
            </a:r>
            <a:r>
              <a:rPr lang="zh-CN" altLang="en-US" sz="1800" dirty="0"/>
              <a:t>赋给</a:t>
            </a:r>
            <a:r>
              <a:rPr lang="en-US" altLang="zh-CN" sz="1800" dirty="0"/>
              <a:t>int</a:t>
            </a:r>
            <a:r>
              <a:rPr lang="zh-CN" altLang="en-US" sz="1800" dirty="0"/>
              <a:t>型</a:t>
            </a:r>
            <a:r>
              <a:rPr lang="en-US" altLang="zh-CN" sz="1800" dirty="0"/>
              <a:t>(4</a:t>
            </a:r>
            <a:r>
              <a:rPr lang="zh-CN" altLang="en-US" sz="1800" dirty="0"/>
              <a:t>字节</a:t>
            </a:r>
            <a:r>
              <a:rPr lang="en-US" altLang="zh-CN" sz="1800" dirty="0"/>
              <a:t>)</a:t>
            </a:r>
            <a:r>
              <a:rPr lang="zh-CN" altLang="en-US" sz="1800" dirty="0"/>
              <a:t>：数值赋给</a:t>
            </a:r>
            <a:r>
              <a:rPr lang="en-US" altLang="zh-CN" sz="1800" dirty="0"/>
              <a:t>int</a:t>
            </a:r>
            <a:r>
              <a:rPr lang="zh-CN" altLang="en-US" sz="1800" dirty="0"/>
              <a:t>型的低</a:t>
            </a:r>
            <a:r>
              <a:rPr lang="en-US" altLang="zh-CN" sz="1800" dirty="0"/>
              <a:t>8</a:t>
            </a:r>
            <a:r>
              <a:rPr lang="zh-CN" altLang="en-US" sz="1800" dirty="0"/>
              <a:t>位，其它位补</a:t>
            </a:r>
            <a:r>
              <a:rPr lang="en-US" altLang="zh-CN" sz="1800" dirty="0"/>
              <a:t>0</a:t>
            </a:r>
            <a:r>
              <a:rPr lang="zh-CN" altLang="en-US" sz="1800" dirty="0"/>
              <a:t>。</a:t>
            </a:r>
          </a:p>
          <a:p>
            <a:pPr>
              <a:buFont typeface="Wingdings" panose="05000000000000000000" pitchFamily="2" charset="2"/>
              <a:buNone/>
            </a:pPr>
            <a:r>
              <a:rPr lang="zh-CN" altLang="en-US" sz="1800" dirty="0"/>
              <a:t>　　</a:t>
            </a:r>
            <a:r>
              <a:rPr lang="en-US" altLang="zh-CN" sz="1800" dirty="0"/>
              <a:t>4</a:t>
            </a:r>
            <a:r>
              <a:rPr lang="zh-CN" altLang="en-US" sz="1800" dirty="0"/>
              <a:t>）</a:t>
            </a:r>
            <a:r>
              <a:rPr lang="en-US" altLang="zh-CN" sz="1800" dirty="0"/>
              <a:t>long  int</a:t>
            </a:r>
            <a:r>
              <a:rPr lang="zh-CN" altLang="en-US" sz="1800" dirty="0"/>
              <a:t>型赋值给</a:t>
            </a:r>
            <a:r>
              <a:rPr lang="en-US" altLang="zh-CN" sz="1800" dirty="0"/>
              <a:t>int</a:t>
            </a:r>
            <a:r>
              <a:rPr lang="zh-CN" altLang="en-US" sz="1800" dirty="0"/>
              <a:t>型：</a:t>
            </a:r>
            <a:r>
              <a:rPr lang="en-US" altLang="zh-CN" sz="1800" dirty="0"/>
              <a:t>long int</a:t>
            </a:r>
            <a:r>
              <a:rPr lang="zh-CN" altLang="en-US" sz="1800" dirty="0"/>
              <a:t>型截断低字节给</a:t>
            </a:r>
            <a:r>
              <a:rPr lang="en-US" altLang="zh-CN" sz="1800" dirty="0"/>
              <a:t>int</a:t>
            </a:r>
            <a:r>
              <a:rPr lang="zh-CN" altLang="en-US" sz="1800" dirty="0"/>
              <a:t>型。</a:t>
            </a:r>
          </a:p>
          <a:p>
            <a:pPr>
              <a:buFont typeface="Wingdings" panose="05000000000000000000" pitchFamily="2" charset="2"/>
              <a:buNone/>
            </a:pPr>
            <a:r>
              <a:rPr lang="zh-CN" altLang="en-US" sz="1800" dirty="0"/>
              <a:t>　　</a:t>
            </a:r>
            <a:r>
              <a:rPr lang="en-US" altLang="zh-CN" sz="1800" dirty="0"/>
              <a:t>5</a:t>
            </a:r>
            <a:r>
              <a:rPr lang="zh-CN" altLang="en-US" sz="1800" dirty="0"/>
              <a:t>）</a:t>
            </a:r>
            <a:r>
              <a:rPr lang="en-US" altLang="zh-CN" sz="1800" dirty="0"/>
              <a:t>int</a:t>
            </a:r>
            <a:r>
              <a:rPr lang="zh-CN" altLang="en-US" sz="1800" dirty="0"/>
              <a:t>型赋值给</a:t>
            </a:r>
            <a:r>
              <a:rPr lang="en-US" altLang="zh-CN" sz="1800" dirty="0"/>
              <a:t>long int</a:t>
            </a:r>
            <a:r>
              <a:rPr lang="zh-CN" altLang="en-US" sz="1800" dirty="0"/>
              <a:t>型：赋给</a:t>
            </a:r>
            <a:r>
              <a:rPr lang="en-US" altLang="zh-CN" sz="1800" dirty="0"/>
              <a:t>long int</a:t>
            </a:r>
            <a:r>
              <a:rPr lang="zh-CN" altLang="en-US" sz="1800" dirty="0"/>
              <a:t>型的低</a:t>
            </a:r>
            <a:r>
              <a:rPr lang="en-US" altLang="zh-CN" sz="1800" dirty="0"/>
              <a:t>16</a:t>
            </a:r>
            <a:r>
              <a:rPr lang="zh-CN" altLang="en-US" sz="1800" dirty="0"/>
              <a:t>位，如果</a:t>
            </a:r>
            <a:r>
              <a:rPr lang="en-US" altLang="zh-CN" sz="1800" dirty="0"/>
              <a:t>int</a:t>
            </a:r>
            <a:r>
              <a:rPr lang="zh-CN" altLang="en-US" sz="1800" dirty="0"/>
              <a:t>型的最高位是</a:t>
            </a:r>
            <a:r>
              <a:rPr lang="en-US" altLang="zh-CN" sz="1800" dirty="0"/>
              <a:t>0</a:t>
            </a:r>
            <a:r>
              <a:rPr lang="zh-CN" altLang="en-US" sz="1800" dirty="0"/>
              <a:t>，则</a:t>
            </a:r>
            <a:r>
              <a:rPr lang="en-US" altLang="zh-CN" sz="1800" dirty="0"/>
              <a:t>long int</a:t>
            </a:r>
            <a:r>
              <a:rPr lang="zh-CN" altLang="en-US" sz="1800" dirty="0"/>
              <a:t>的高</a:t>
            </a:r>
            <a:r>
              <a:rPr lang="en-US" altLang="zh-CN" sz="1800" dirty="0"/>
              <a:t>16</a:t>
            </a:r>
            <a:r>
              <a:rPr lang="zh-CN" altLang="en-US" sz="1800" dirty="0"/>
              <a:t>位全为</a:t>
            </a:r>
            <a:r>
              <a:rPr lang="en-US" altLang="zh-CN" sz="1800" dirty="0"/>
              <a:t>0</a:t>
            </a:r>
            <a:r>
              <a:rPr lang="zh-CN" altLang="en-US" sz="1800" dirty="0"/>
              <a:t>；如果</a:t>
            </a:r>
            <a:r>
              <a:rPr lang="en-US" altLang="zh-CN" sz="1800" dirty="0"/>
              <a:t>int</a:t>
            </a:r>
            <a:r>
              <a:rPr lang="zh-CN" altLang="en-US" sz="1800" dirty="0"/>
              <a:t>型的最高位是</a:t>
            </a:r>
            <a:r>
              <a:rPr lang="en-US" altLang="zh-CN" sz="1800" dirty="0"/>
              <a:t>1</a:t>
            </a:r>
            <a:r>
              <a:rPr lang="zh-CN" altLang="en-US" sz="1800" dirty="0"/>
              <a:t>，则</a:t>
            </a:r>
            <a:r>
              <a:rPr lang="en-US" altLang="zh-CN" sz="1800" dirty="0"/>
              <a:t>long int</a:t>
            </a:r>
            <a:r>
              <a:rPr lang="zh-CN" altLang="en-US" sz="1800" dirty="0"/>
              <a:t>型的高</a:t>
            </a:r>
            <a:r>
              <a:rPr lang="en-US" altLang="zh-CN" sz="1800" dirty="0"/>
              <a:t>16</a:t>
            </a:r>
            <a:r>
              <a:rPr lang="zh-CN" altLang="en-US" sz="1800" dirty="0"/>
              <a:t>位全为</a:t>
            </a:r>
            <a:r>
              <a:rPr lang="en-US" altLang="zh-CN" sz="1800" dirty="0"/>
              <a:t>1</a:t>
            </a:r>
            <a:r>
              <a:rPr lang="zh-CN" altLang="en-US" sz="1800" dirty="0"/>
              <a:t>（称为“符号扩展”）。</a:t>
            </a:r>
          </a:p>
          <a:p>
            <a:pPr>
              <a:buFont typeface="Wingdings" panose="05000000000000000000" pitchFamily="2" charset="2"/>
              <a:buNone/>
            </a:pPr>
            <a:r>
              <a:rPr lang="zh-CN" altLang="en-US" sz="1800" dirty="0"/>
              <a:t>　　</a:t>
            </a:r>
            <a:r>
              <a:rPr lang="en-US" altLang="zh-CN" sz="1800" dirty="0"/>
              <a:t>6</a:t>
            </a:r>
            <a:r>
              <a:rPr lang="zh-CN" altLang="en-US" sz="1800" dirty="0"/>
              <a:t>）</a:t>
            </a:r>
            <a:r>
              <a:rPr lang="en-US" altLang="zh-CN" sz="1800" dirty="0"/>
              <a:t>unsigned int</a:t>
            </a:r>
            <a:r>
              <a:rPr lang="zh-CN" altLang="en-US" sz="1800" dirty="0"/>
              <a:t>型赋值给</a:t>
            </a:r>
            <a:r>
              <a:rPr lang="en-US" altLang="zh-CN" sz="1800" dirty="0"/>
              <a:t>int</a:t>
            </a:r>
            <a:r>
              <a:rPr lang="zh-CN" altLang="en-US" sz="1800" dirty="0"/>
              <a:t>型：直接传送数值。</a:t>
            </a:r>
          </a:p>
          <a:p>
            <a:pPr>
              <a:buFont typeface="Wingdings" panose="05000000000000000000" pitchFamily="2" charset="2"/>
              <a:buNone/>
            </a:pPr>
            <a:r>
              <a:rPr lang="zh-CN" altLang="en-US" sz="1800" dirty="0"/>
              <a:t>　　</a:t>
            </a:r>
            <a:r>
              <a:rPr lang="en-US" altLang="zh-CN" sz="1800" dirty="0"/>
              <a:t>7</a:t>
            </a:r>
            <a:r>
              <a:rPr lang="zh-CN" altLang="en-US" sz="1800" dirty="0"/>
              <a:t>）非</a:t>
            </a:r>
            <a:r>
              <a:rPr lang="en-US" altLang="zh-CN" sz="1800" dirty="0"/>
              <a:t>unsigned int</a:t>
            </a:r>
            <a:r>
              <a:rPr lang="zh-CN" altLang="en-US" sz="1800" dirty="0"/>
              <a:t>型赋值给位数相同的</a:t>
            </a:r>
            <a:r>
              <a:rPr lang="en-US" altLang="zh-CN" sz="1800" dirty="0"/>
              <a:t>unsigned int</a:t>
            </a:r>
            <a:r>
              <a:rPr lang="zh-CN" altLang="en-US" sz="1800" dirty="0"/>
              <a:t>型：直接传送数值。</a:t>
            </a:r>
          </a:p>
        </p:txBody>
      </p:sp>
    </p:spTree>
    <p:extLst>
      <p:ext uri="{BB962C8B-B14F-4D97-AF65-F5344CB8AC3E}">
        <p14:creationId xmlns:p14="http://schemas.microsoft.com/office/powerpoint/2010/main" val="965708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07447-2F5D-CE56-26D4-F67B39D7A585}"/>
              </a:ext>
            </a:extLst>
          </p:cNvPr>
          <p:cNvSpPr>
            <a:spLocks noGrp="1"/>
          </p:cNvSpPr>
          <p:nvPr>
            <p:ph type="title"/>
          </p:nvPr>
        </p:nvSpPr>
        <p:spPr/>
        <p:txBody>
          <a:bodyPr/>
          <a:lstStyle/>
          <a:p>
            <a:r>
              <a:rPr lang="zh-CN" altLang="en-US" b="1" dirty="0"/>
              <a:t>数据类型转换（高级）</a:t>
            </a:r>
            <a:endParaRPr lang="zh-CN" altLang="en-US" dirty="0"/>
          </a:p>
        </p:txBody>
      </p:sp>
      <p:sp>
        <p:nvSpPr>
          <p:cNvPr id="3" name="文本框 2">
            <a:extLst>
              <a:ext uri="{FF2B5EF4-FFF2-40B4-BE49-F238E27FC236}">
                <a16:creationId xmlns:a16="http://schemas.microsoft.com/office/drawing/2014/main" id="{2ADABAC8-9BBF-2180-EE34-DF4C5BC06F52}"/>
              </a:ext>
            </a:extLst>
          </p:cNvPr>
          <p:cNvSpPr txBox="1"/>
          <p:nvPr/>
        </p:nvSpPr>
        <p:spPr>
          <a:xfrm>
            <a:off x="418012" y="1384663"/>
            <a:ext cx="10245634" cy="2031325"/>
          </a:xfrm>
          <a:prstGeom prst="rect">
            <a:avLst/>
          </a:prstGeom>
          <a:noFill/>
        </p:spPr>
        <p:txBody>
          <a:bodyPr wrap="square" rtlCol="0">
            <a:spAutoFit/>
          </a:bodyPr>
          <a:lstStyle/>
          <a:p>
            <a:pPr>
              <a:buFont typeface="Wingdings" panose="05000000000000000000" pitchFamily="2" charset="2"/>
              <a:buNone/>
            </a:pPr>
            <a:r>
              <a:rPr lang="zh-CN" altLang="en-US" sz="1800" dirty="0"/>
              <a:t>　　  </a:t>
            </a:r>
            <a:r>
              <a:rPr lang="en-US" altLang="zh-CN" sz="1800" dirty="0"/>
              <a:t>3</a:t>
            </a:r>
            <a:r>
              <a:rPr lang="zh-CN" altLang="en-US" sz="1800" dirty="0"/>
              <a:t>、强制类型转换</a:t>
            </a:r>
            <a:endParaRPr lang="en-US" altLang="zh-CN" sz="1800" dirty="0"/>
          </a:p>
          <a:p>
            <a:pPr>
              <a:buFont typeface="Wingdings" panose="05000000000000000000" pitchFamily="2" charset="2"/>
              <a:buNone/>
            </a:pPr>
            <a:r>
              <a:rPr lang="zh-CN" altLang="en-US" sz="1800" dirty="0"/>
              <a:t>在</a:t>
            </a:r>
            <a:r>
              <a:rPr lang="en-US" altLang="zh-CN" sz="1800" dirty="0"/>
              <a:t>C++</a:t>
            </a:r>
            <a:r>
              <a:rPr lang="zh-CN" altLang="en-US" sz="1800" dirty="0"/>
              <a:t>语言中，还允许强制类型转换，即将某一数据的数据类型转换为指定的另一种数据类型，强制类型转换只是临时转换。强制转换运算符组成的运算表达式的一般形式为： （类型名）（表达式）</a:t>
            </a:r>
          </a:p>
          <a:p>
            <a:pPr>
              <a:buFont typeface="Wingdings" panose="05000000000000000000" pitchFamily="2" charset="2"/>
              <a:buNone/>
            </a:pPr>
            <a:r>
              <a:rPr lang="zh-CN" altLang="en-US" sz="1800" dirty="0"/>
              <a:t>    例如：已知有变量定义“</a:t>
            </a:r>
            <a:r>
              <a:rPr lang="en-US" altLang="zh-CN" sz="1800" dirty="0"/>
              <a:t>int b=7;float a=2.5,c=4.7;”</a:t>
            </a:r>
            <a:r>
              <a:rPr lang="zh-CN" altLang="en-US" sz="1800" dirty="0"/>
              <a:t>，求下面算术表达式的值。</a:t>
            </a:r>
          </a:p>
          <a:p>
            <a:pPr>
              <a:buFont typeface="Wingdings" panose="05000000000000000000" pitchFamily="2" charset="2"/>
              <a:buNone/>
            </a:pPr>
            <a:r>
              <a:rPr lang="zh-CN" altLang="en-US" sz="1800" dirty="0"/>
              <a:t>          </a:t>
            </a:r>
            <a:r>
              <a:rPr lang="en-US" altLang="zh-CN" sz="1800" dirty="0"/>
              <a:t>a+(int)(b/3*(int)(</a:t>
            </a:r>
            <a:r>
              <a:rPr lang="en-US" altLang="zh-CN" sz="1800" dirty="0" err="1"/>
              <a:t>a+c</a:t>
            </a:r>
            <a:r>
              <a:rPr lang="en-US" altLang="zh-CN" sz="1800" dirty="0"/>
              <a:t>)/2.0)%4</a:t>
            </a:r>
          </a:p>
          <a:p>
            <a:pPr>
              <a:buFont typeface="Wingdings" panose="05000000000000000000" pitchFamily="2" charset="2"/>
              <a:buNone/>
            </a:pPr>
            <a:r>
              <a:rPr lang="zh-CN" altLang="en-US" sz="1800" dirty="0"/>
              <a:t>　　根据运算符的结合性规则，表达式要自左至右执行，</a:t>
            </a:r>
            <a:r>
              <a:rPr lang="en-US" altLang="zh-CN" sz="1800" dirty="0"/>
              <a:t>b/3</a:t>
            </a:r>
            <a:r>
              <a:rPr lang="zh-CN" altLang="en-US" sz="1800" dirty="0"/>
              <a:t>为</a:t>
            </a:r>
            <a:r>
              <a:rPr lang="en-US" altLang="zh-CN" sz="1800" dirty="0"/>
              <a:t>2</a:t>
            </a:r>
            <a:r>
              <a:rPr lang="zh-CN" altLang="en-US" sz="1800" dirty="0"/>
              <a:t>，</a:t>
            </a:r>
            <a:r>
              <a:rPr lang="en-US" altLang="zh-CN" sz="1800" dirty="0"/>
              <a:t>2*(int)(</a:t>
            </a:r>
            <a:r>
              <a:rPr lang="en-US" altLang="zh-CN" sz="1800" dirty="0" err="1"/>
              <a:t>a+c</a:t>
            </a:r>
            <a:r>
              <a:rPr lang="en-US" altLang="zh-CN" sz="1800" dirty="0"/>
              <a:t>)</a:t>
            </a:r>
            <a:r>
              <a:rPr lang="zh-CN" altLang="en-US" sz="1800" dirty="0"/>
              <a:t>为</a:t>
            </a:r>
            <a:r>
              <a:rPr lang="en-US" altLang="zh-CN" sz="1800" dirty="0"/>
              <a:t>14</a:t>
            </a:r>
            <a:r>
              <a:rPr lang="zh-CN" altLang="en-US" sz="1800" dirty="0"/>
              <a:t>，</a:t>
            </a:r>
            <a:r>
              <a:rPr lang="en-US" altLang="zh-CN" sz="1800" dirty="0"/>
              <a:t>14/2.0</a:t>
            </a:r>
            <a:r>
              <a:rPr lang="zh-CN" altLang="en-US" sz="1800" dirty="0"/>
              <a:t>为</a:t>
            </a:r>
            <a:r>
              <a:rPr lang="en-US" altLang="zh-CN" sz="1800" dirty="0"/>
              <a:t>7.0</a:t>
            </a:r>
            <a:r>
              <a:rPr lang="zh-CN" altLang="en-US" sz="1800" dirty="0"/>
              <a:t>，强制类型转换后为</a:t>
            </a:r>
            <a:r>
              <a:rPr lang="en-US" altLang="zh-CN" sz="1800" dirty="0"/>
              <a:t>7</a:t>
            </a:r>
            <a:r>
              <a:rPr lang="zh-CN" altLang="en-US" sz="1800" dirty="0"/>
              <a:t>，</a:t>
            </a:r>
            <a:r>
              <a:rPr lang="en-US" altLang="zh-CN" sz="1800" dirty="0"/>
              <a:t>7%4</a:t>
            </a:r>
            <a:r>
              <a:rPr lang="zh-CN" altLang="en-US" sz="1800" dirty="0"/>
              <a:t>为</a:t>
            </a:r>
            <a:r>
              <a:rPr lang="en-US" altLang="zh-CN" sz="1800" dirty="0"/>
              <a:t>3</a:t>
            </a:r>
            <a:r>
              <a:rPr lang="zh-CN" altLang="en-US" sz="1800" dirty="0"/>
              <a:t>，</a:t>
            </a:r>
            <a:r>
              <a:rPr lang="en-US" altLang="zh-CN" sz="1800" dirty="0"/>
              <a:t>a</a:t>
            </a:r>
            <a:r>
              <a:rPr lang="zh-CN" altLang="en-US" sz="1800" dirty="0"/>
              <a:t>的值</a:t>
            </a:r>
            <a:r>
              <a:rPr lang="en-US" altLang="zh-CN" sz="1800" dirty="0"/>
              <a:t>2.5</a:t>
            </a:r>
            <a:r>
              <a:rPr lang="zh-CN" altLang="en-US" sz="1800" dirty="0"/>
              <a:t>与</a:t>
            </a:r>
            <a:r>
              <a:rPr lang="en-US" altLang="zh-CN" sz="1800" dirty="0"/>
              <a:t>3</a:t>
            </a:r>
            <a:r>
              <a:rPr lang="zh-CN" altLang="en-US" sz="1800" dirty="0"/>
              <a:t>相加，最终结果为</a:t>
            </a:r>
            <a:r>
              <a:rPr lang="en-US" altLang="zh-CN" sz="1800" dirty="0"/>
              <a:t>5.5</a:t>
            </a:r>
            <a:r>
              <a:rPr lang="zh-CN" altLang="en-US" sz="1800" dirty="0"/>
              <a:t>。</a:t>
            </a:r>
          </a:p>
        </p:txBody>
      </p:sp>
    </p:spTree>
    <p:extLst>
      <p:ext uri="{BB962C8B-B14F-4D97-AF65-F5344CB8AC3E}">
        <p14:creationId xmlns:p14="http://schemas.microsoft.com/office/powerpoint/2010/main" val="49821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变量（高级）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r>
              <a:rPr lang="zh-CN" altLang="en-US" dirty="0"/>
              <a:t>定义和声明</a:t>
            </a:r>
            <a:endParaRPr lang="en-US" altLang="zh-CN" dirty="0"/>
          </a:p>
        </p:txBody>
      </p:sp>
      <p:pic>
        <p:nvPicPr>
          <p:cNvPr id="6" name="图片 5">
            <a:extLst>
              <a:ext uri="{FF2B5EF4-FFF2-40B4-BE49-F238E27FC236}">
                <a16:creationId xmlns:a16="http://schemas.microsoft.com/office/drawing/2014/main" id="{07CE30D7-F1EC-5929-CEB9-B9AE551025BF}"/>
              </a:ext>
            </a:extLst>
          </p:cNvPr>
          <p:cNvPicPr>
            <a:picLocks noChangeAspect="1"/>
          </p:cNvPicPr>
          <p:nvPr/>
        </p:nvPicPr>
        <p:blipFill>
          <a:blip r:embed="rId2"/>
          <a:stretch>
            <a:fillRect/>
          </a:stretch>
        </p:blipFill>
        <p:spPr>
          <a:xfrm>
            <a:off x="3266169" y="3242339"/>
            <a:ext cx="4945285" cy="3078421"/>
          </a:xfrm>
          <a:prstGeom prst="rect">
            <a:avLst/>
          </a:prstGeom>
        </p:spPr>
      </p:pic>
    </p:spTree>
    <p:extLst>
      <p:ext uri="{BB962C8B-B14F-4D97-AF65-F5344CB8AC3E}">
        <p14:creationId xmlns:p14="http://schemas.microsoft.com/office/powerpoint/2010/main" val="528986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变量（高级）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r>
              <a:rPr lang="zh-CN" altLang="en-US" dirty="0"/>
              <a:t>连接属性</a:t>
            </a:r>
            <a:endParaRPr lang="en-US" altLang="zh-CN" dirty="0"/>
          </a:p>
        </p:txBody>
      </p:sp>
      <p:pic>
        <p:nvPicPr>
          <p:cNvPr id="5" name="图片 4">
            <a:extLst>
              <a:ext uri="{FF2B5EF4-FFF2-40B4-BE49-F238E27FC236}">
                <a16:creationId xmlns:a16="http://schemas.microsoft.com/office/drawing/2014/main" id="{DE1B7D96-6DE5-F7CE-7A69-506021F28749}"/>
              </a:ext>
            </a:extLst>
          </p:cNvPr>
          <p:cNvPicPr>
            <a:picLocks noChangeAspect="1"/>
          </p:cNvPicPr>
          <p:nvPr/>
        </p:nvPicPr>
        <p:blipFill>
          <a:blip r:embed="rId2"/>
          <a:stretch>
            <a:fillRect/>
          </a:stretch>
        </p:blipFill>
        <p:spPr>
          <a:xfrm>
            <a:off x="460430" y="2391171"/>
            <a:ext cx="4408086" cy="2922214"/>
          </a:xfrm>
          <a:prstGeom prst="rect">
            <a:avLst/>
          </a:prstGeom>
        </p:spPr>
      </p:pic>
      <p:pic>
        <p:nvPicPr>
          <p:cNvPr id="8" name="图片 7">
            <a:extLst>
              <a:ext uri="{FF2B5EF4-FFF2-40B4-BE49-F238E27FC236}">
                <a16:creationId xmlns:a16="http://schemas.microsoft.com/office/drawing/2014/main" id="{C6C931FA-040D-A120-0A29-F8319DC407FA}"/>
              </a:ext>
            </a:extLst>
          </p:cNvPr>
          <p:cNvPicPr>
            <a:picLocks noChangeAspect="1"/>
          </p:cNvPicPr>
          <p:nvPr/>
        </p:nvPicPr>
        <p:blipFill>
          <a:blip r:embed="rId3"/>
          <a:stretch>
            <a:fillRect/>
          </a:stretch>
        </p:blipFill>
        <p:spPr>
          <a:xfrm>
            <a:off x="5125446" y="150520"/>
            <a:ext cx="4579532" cy="2594560"/>
          </a:xfrm>
          <a:prstGeom prst="rect">
            <a:avLst/>
          </a:prstGeom>
        </p:spPr>
      </p:pic>
      <p:pic>
        <p:nvPicPr>
          <p:cNvPr id="10" name="图片 9">
            <a:extLst>
              <a:ext uri="{FF2B5EF4-FFF2-40B4-BE49-F238E27FC236}">
                <a16:creationId xmlns:a16="http://schemas.microsoft.com/office/drawing/2014/main" id="{4365530C-4B67-3EDD-2EF4-5B13233CA59A}"/>
              </a:ext>
            </a:extLst>
          </p:cNvPr>
          <p:cNvPicPr>
            <a:picLocks noChangeAspect="1"/>
          </p:cNvPicPr>
          <p:nvPr/>
        </p:nvPicPr>
        <p:blipFill>
          <a:blip r:embed="rId4"/>
          <a:stretch>
            <a:fillRect/>
          </a:stretch>
        </p:blipFill>
        <p:spPr>
          <a:xfrm>
            <a:off x="5280373" y="2917534"/>
            <a:ext cx="4750979" cy="2746957"/>
          </a:xfrm>
          <a:prstGeom prst="rect">
            <a:avLst/>
          </a:prstGeom>
        </p:spPr>
      </p:pic>
    </p:spTree>
    <p:extLst>
      <p:ext uri="{BB962C8B-B14F-4D97-AF65-F5344CB8AC3E}">
        <p14:creationId xmlns:p14="http://schemas.microsoft.com/office/powerpoint/2010/main" val="273421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变量（高级）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r>
              <a:rPr lang="zh-CN" altLang="en-US" dirty="0"/>
              <a:t>连接属性</a:t>
            </a:r>
            <a:endParaRPr lang="en-US" altLang="zh-CN" dirty="0"/>
          </a:p>
        </p:txBody>
      </p:sp>
      <p:pic>
        <p:nvPicPr>
          <p:cNvPr id="6" name="图片 5">
            <a:extLst>
              <a:ext uri="{FF2B5EF4-FFF2-40B4-BE49-F238E27FC236}">
                <a16:creationId xmlns:a16="http://schemas.microsoft.com/office/drawing/2014/main" id="{22EE49F2-A0E2-CC64-6EC6-8239953BEC63}"/>
              </a:ext>
            </a:extLst>
          </p:cNvPr>
          <p:cNvPicPr>
            <a:picLocks noChangeAspect="1"/>
          </p:cNvPicPr>
          <p:nvPr/>
        </p:nvPicPr>
        <p:blipFill>
          <a:blip r:embed="rId2"/>
          <a:stretch>
            <a:fillRect/>
          </a:stretch>
        </p:blipFill>
        <p:spPr>
          <a:xfrm>
            <a:off x="3563348" y="2506056"/>
            <a:ext cx="4789078" cy="2979363"/>
          </a:xfrm>
          <a:prstGeom prst="rect">
            <a:avLst/>
          </a:prstGeom>
        </p:spPr>
      </p:pic>
    </p:spTree>
    <p:extLst>
      <p:ext uri="{BB962C8B-B14F-4D97-AF65-F5344CB8AC3E}">
        <p14:creationId xmlns:p14="http://schemas.microsoft.com/office/powerpoint/2010/main" val="1806826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变量（高级）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r>
              <a:rPr lang="zh-CN" altLang="en-US" dirty="0"/>
              <a:t>生存周期和存储类型</a:t>
            </a:r>
            <a:endParaRPr lang="en-US" altLang="zh-CN" dirty="0"/>
          </a:p>
        </p:txBody>
      </p:sp>
      <p:pic>
        <p:nvPicPr>
          <p:cNvPr id="5" name="图片 4">
            <a:extLst>
              <a:ext uri="{FF2B5EF4-FFF2-40B4-BE49-F238E27FC236}">
                <a16:creationId xmlns:a16="http://schemas.microsoft.com/office/drawing/2014/main" id="{ECF8E399-9864-0DD8-606F-01B87B19FB3A}"/>
              </a:ext>
            </a:extLst>
          </p:cNvPr>
          <p:cNvPicPr>
            <a:picLocks noChangeAspect="1"/>
          </p:cNvPicPr>
          <p:nvPr/>
        </p:nvPicPr>
        <p:blipFill>
          <a:blip r:embed="rId2"/>
          <a:stretch>
            <a:fillRect/>
          </a:stretch>
        </p:blipFill>
        <p:spPr>
          <a:xfrm>
            <a:off x="1284054" y="2977079"/>
            <a:ext cx="4865277" cy="3143190"/>
          </a:xfrm>
          <a:prstGeom prst="rect">
            <a:avLst/>
          </a:prstGeom>
        </p:spPr>
      </p:pic>
    </p:spTree>
    <p:extLst>
      <p:ext uri="{BB962C8B-B14F-4D97-AF65-F5344CB8AC3E}">
        <p14:creationId xmlns:p14="http://schemas.microsoft.com/office/powerpoint/2010/main" val="105389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变量（高级）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r>
              <a:rPr lang="zh-CN" altLang="en-US" dirty="0"/>
              <a:t>生存周期和存储类型</a:t>
            </a:r>
            <a:endParaRPr lang="en-US" altLang="zh-CN" dirty="0"/>
          </a:p>
        </p:txBody>
      </p:sp>
      <p:pic>
        <p:nvPicPr>
          <p:cNvPr id="6" name="图片 5">
            <a:extLst>
              <a:ext uri="{FF2B5EF4-FFF2-40B4-BE49-F238E27FC236}">
                <a16:creationId xmlns:a16="http://schemas.microsoft.com/office/drawing/2014/main" id="{E06E8820-0D3A-2583-BE98-95974BF8A11C}"/>
              </a:ext>
            </a:extLst>
          </p:cNvPr>
          <p:cNvPicPr>
            <a:picLocks noChangeAspect="1"/>
          </p:cNvPicPr>
          <p:nvPr/>
        </p:nvPicPr>
        <p:blipFill>
          <a:blip r:embed="rId2"/>
          <a:stretch>
            <a:fillRect/>
          </a:stretch>
        </p:blipFill>
        <p:spPr>
          <a:xfrm>
            <a:off x="838200" y="2584156"/>
            <a:ext cx="4770029" cy="2556461"/>
          </a:xfrm>
          <a:prstGeom prst="rect">
            <a:avLst/>
          </a:prstGeom>
        </p:spPr>
      </p:pic>
      <p:pic>
        <p:nvPicPr>
          <p:cNvPr id="8" name="图片 7">
            <a:extLst>
              <a:ext uri="{FF2B5EF4-FFF2-40B4-BE49-F238E27FC236}">
                <a16:creationId xmlns:a16="http://schemas.microsoft.com/office/drawing/2014/main" id="{C8168B52-773A-CBE0-CF72-8D25098E3FBE}"/>
              </a:ext>
            </a:extLst>
          </p:cNvPr>
          <p:cNvPicPr>
            <a:picLocks noChangeAspect="1"/>
          </p:cNvPicPr>
          <p:nvPr/>
        </p:nvPicPr>
        <p:blipFill>
          <a:blip r:embed="rId3"/>
          <a:stretch>
            <a:fillRect/>
          </a:stretch>
        </p:blipFill>
        <p:spPr>
          <a:xfrm>
            <a:off x="6583773" y="2121248"/>
            <a:ext cx="4762409" cy="3139380"/>
          </a:xfrm>
          <a:prstGeom prst="rect">
            <a:avLst/>
          </a:prstGeom>
        </p:spPr>
      </p:pic>
    </p:spTree>
    <p:extLst>
      <p:ext uri="{BB962C8B-B14F-4D97-AF65-F5344CB8AC3E}">
        <p14:creationId xmlns:p14="http://schemas.microsoft.com/office/powerpoint/2010/main" val="522224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变量（高级）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r>
              <a:rPr lang="zh-CN" altLang="en-US" dirty="0"/>
              <a:t>生存周期和存储类型</a:t>
            </a:r>
            <a:endParaRPr lang="en-US" altLang="zh-CN" dirty="0"/>
          </a:p>
        </p:txBody>
      </p:sp>
      <p:pic>
        <p:nvPicPr>
          <p:cNvPr id="5" name="图片 4">
            <a:extLst>
              <a:ext uri="{FF2B5EF4-FFF2-40B4-BE49-F238E27FC236}">
                <a16:creationId xmlns:a16="http://schemas.microsoft.com/office/drawing/2014/main" id="{21FF0A3B-13AA-1963-02E4-B56E221F5C7C}"/>
              </a:ext>
            </a:extLst>
          </p:cNvPr>
          <p:cNvPicPr>
            <a:picLocks noChangeAspect="1"/>
          </p:cNvPicPr>
          <p:nvPr/>
        </p:nvPicPr>
        <p:blipFill>
          <a:blip r:embed="rId2"/>
          <a:stretch>
            <a:fillRect/>
          </a:stretch>
        </p:blipFill>
        <p:spPr>
          <a:xfrm>
            <a:off x="2225086" y="2849909"/>
            <a:ext cx="4808128" cy="3025082"/>
          </a:xfrm>
          <a:prstGeom prst="rect">
            <a:avLst/>
          </a:prstGeom>
        </p:spPr>
      </p:pic>
    </p:spTree>
    <p:extLst>
      <p:ext uri="{BB962C8B-B14F-4D97-AF65-F5344CB8AC3E}">
        <p14:creationId xmlns:p14="http://schemas.microsoft.com/office/powerpoint/2010/main" val="337392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CE62D-B332-F7F7-6315-2B84CD7AD3EE}"/>
              </a:ext>
            </a:extLst>
          </p:cNvPr>
          <p:cNvSpPr>
            <a:spLocks noGrp="1"/>
          </p:cNvSpPr>
          <p:nvPr>
            <p:ph type="title"/>
          </p:nvPr>
        </p:nvSpPr>
        <p:spPr/>
        <p:txBody>
          <a:bodyPr/>
          <a:lstStyle/>
          <a:p>
            <a:r>
              <a:rPr lang="zh-CN" altLang="en-US" dirty="0"/>
              <a:t>环境搭建</a:t>
            </a:r>
          </a:p>
        </p:txBody>
      </p:sp>
      <p:sp>
        <p:nvSpPr>
          <p:cNvPr id="3" name="内容占位符 2">
            <a:extLst>
              <a:ext uri="{FF2B5EF4-FFF2-40B4-BE49-F238E27FC236}">
                <a16:creationId xmlns:a16="http://schemas.microsoft.com/office/drawing/2014/main" id="{E9D6B6B4-1451-3D07-13B6-4B693454A171}"/>
              </a:ext>
            </a:extLst>
          </p:cNvPr>
          <p:cNvSpPr>
            <a:spLocks noGrp="1"/>
          </p:cNvSpPr>
          <p:nvPr>
            <p:ph idx="1"/>
          </p:nvPr>
        </p:nvSpPr>
        <p:spPr>
          <a:xfrm>
            <a:off x="838201" y="1358537"/>
            <a:ext cx="5679278" cy="5216434"/>
          </a:xfrm>
        </p:spPr>
        <p:txBody>
          <a:bodyPr>
            <a:normAutofit/>
          </a:bodyPr>
          <a:lstStyle/>
          <a:p>
            <a:pPr>
              <a:lnSpc>
                <a:spcPct val="80000"/>
              </a:lnSpc>
              <a:buFont typeface="Wingdings" panose="05000000000000000000" pitchFamily="2" charset="2"/>
              <a:buNone/>
            </a:pPr>
            <a:r>
              <a:rPr lang="zh-CN" altLang="en-US" sz="2000" b="1" dirty="0">
                <a:latin typeface="楷体" panose="02010609060101010101" pitchFamily="49" charset="-122"/>
                <a:ea typeface="楷体" panose="02010609060101010101" pitchFamily="49" charset="-122"/>
              </a:rPr>
              <a:t>	</a:t>
            </a:r>
            <a:r>
              <a:rPr lang="zh-CN" altLang="en-US" sz="2000" b="1" dirty="0">
                <a:solidFill>
                  <a:schemeClr val="tx2"/>
                </a:solidFill>
                <a:latin typeface="楷体" panose="02010609060101010101" pitchFamily="49" charset="-122"/>
                <a:ea typeface="楷体" panose="02010609060101010101" pitchFamily="49" charset="-122"/>
              </a:rPr>
              <a:t>三、 保存源程序到硬盘</a:t>
            </a:r>
          </a:p>
          <a:p>
            <a:pPr>
              <a:lnSpc>
                <a:spcPct val="80000"/>
              </a:lnSpc>
              <a:buFont typeface="Wingdings" panose="05000000000000000000" pitchFamily="2" charset="2"/>
              <a:buNone/>
            </a:pPr>
            <a:r>
              <a:rPr lang="zh-CN" altLang="en-US" sz="2000" b="1" dirty="0">
                <a:latin typeface="楷体" panose="02010609060101010101" pitchFamily="49" charset="-122"/>
                <a:ea typeface="楷体" panose="02010609060101010101" pitchFamily="49" charset="-122"/>
              </a:rPr>
              <a:t>		一个好的习惯是创建了一个新程序后，在还未输入代码之前先将该程序保存到硬盘某个目录下，然后在程序的编辑过程中经常性地保存程序，以防止机器突然断电或者死机。要保存程序，只需从主菜单选择“文件”—〉”保存”就可以将文件保存到指定的硬盘目录。如图6所示。</a:t>
            </a:r>
            <a:endParaRPr lang="en-US" altLang="zh-CN" sz="2000" b="1" dirty="0">
              <a:latin typeface="楷体" panose="02010609060101010101" pitchFamily="49" charset="-122"/>
              <a:ea typeface="楷体" panose="02010609060101010101" pitchFamily="49" charset="-122"/>
            </a:endParaRPr>
          </a:p>
          <a:p>
            <a:pPr>
              <a:lnSpc>
                <a:spcPct val="80000"/>
              </a:lnSpc>
              <a:buNone/>
            </a:pPr>
            <a:r>
              <a:rPr lang="zh-CN" altLang="en-US" sz="2000" b="1" dirty="0">
                <a:latin typeface="楷体" panose="02010609060101010101" pitchFamily="49" charset="-122"/>
                <a:ea typeface="楷体" panose="02010609060101010101" pitchFamily="49" charset="-122"/>
              </a:rPr>
              <a:t>　　	此时会弹出一个对话框。在此你需要指定文件要存放的磁盘目录（例如： D:\temp），自定文件名称(例如：ex1)以及保存类型。在点击右下角的保存按钮后，在D盘上的temp目录下将会出现一个名为ex1.cpp的源文件。</a:t>
            </a:r>
          </a:p>
          <a:p>
            <a:pPr>
              <a:lnSpc>
                <a:spcPct val="80000"/>
              </a:lnSpc>
              <a:buFont typeface="Wingdings" panose="05000000000000000000" pitchFamily="2" charset="2"/>
              <a:buNone/>
            </a:pPr>
            <a:endParaRPr lang="zh-CN" altLang="en-US" sz="2000" b="1" dirty="0">
              <a:latin typeface="楷体" panose="02010609060101010101" pitchFamily="49" charset="-122"/>
              <a:ea typeface="楷体" panose="02010609060101010101" pitchFamily="49" charset="-122"/>
            </a:endParaRPr>
          </a:p>
        </p:txBody>
      </p:sp>
      <p:grpSp>
        <p:nvGrpSpPr>
          <p:cNvPr id="12" name="Group 3">
            <a:extLst>
              <a:ext uri="{FF2B5EF4-FFF2-40B4-BE49-F238E27FC236}">
                <a16:creationId xmlns:a16="http://schemas.microsoft.com/office/drawing/2014/main" id="{FA642965-7688-2724-C660-3CF66DF6F47C}"/>
              </a:ext>
            </a:extLst>
          </p:cNvPr>
          <p:cNvGrpSpPr>
            <a:grpSpLocks/>
          </p:cNvGrpSpPr>
          <p:nvPr/>
        </p:nvGrpSpPr>
        <p:grpSpPr bwMode="auto">
          <a:xfrm>
            <a:off x="6561907" y="1175657"/>
            <a:ext cx="4611189" cy="2915194"/>
            <a:chOff x="0" y="0"/>
            <a:chExt cx="5223" cy="3900"/>
          </a:xfrm>
        </p:grpSpPr>
        <p:pic>
          <p:nvPicPr>
            <p:cNvPr id="13" name="Picture 4">
              <a:extLst>
                <a:ext uri="{FF2B5EF4-FFF2-40B4-BE49-F238E27FC236}">
                  <a16:creationId xmlns:a16="http://schemas.microsoft.com/office/drawing/2014/main" id="{14AAED71-7AA1-E718-99CA-4AD6717B0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371" t="18666" r="32690" b="23650"/>
            <a:stretch>
              <a:fillRect/>
            </a:stretch>
          </p:blipFill>
          <p:spPr bwMode="auto">
            <a:xfrm>
              <a:off x="1083" y="0"/>
              <a:ext cx="4140" cy="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a:extLst>
                <a:ext uri="{FF2B5EF4-FFF2-40B4-BE49-F238E27FC236}">
                  <a16:creationId xmlns:a16="http://schemas.microsoft.com/office/drawing/2014/main" id="{09A85459-0DF3-08E3-9731-2A830098DF29}"/>
                </a:ext>
              </a:extLst>
            </p:cNvPr>
            <p:cNvSpPr txBox="1">
              <a:spLocks noChangeArrowheads="1"/>
            </p:cNvSpPr>
            <p:nvPr/>
          </p:nvSpPr>
          <p:spPr bwMode="auto">
            <a:xfrm>
              <a:off x="3423" y="3432"/>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t>图6</a:t>
              </a:r>
            </a:p>
            <a:p>
              <a:endParaRPr lang="zh-CN" altLang="zh-CN"/>
            </a:p>
          </p:txBody>
        </p:sp>
        <p:sp>
          <p:nvSpPr>
            <p:cNvPr id="15" name="Line 6">
              <a:extLst>
                <a:ext uri="{FF2B5EF4-FFF2-40B4-BE49-F238E27FC236}">
                  <a16:creationId xmlns:a16="http://schemas.microsoft.com/office/drawing/2014/main" id="{89F70B96-0F03-DAC7-7536-9ACEAB9E3F8D}"/>
                </a:ext>
              </a:extLst>
            </p:cNvPr>
            <p:cNvSpPr>
              <a:spLocks noChangeShapeType="1"/>
            </p:cNvSpPr>
            <p:nvPr/>
          </p:nvSpPr>
          <p:spPr bwMode="auto">
            <a:xfrm>
              <a:off x="543" y="936"/>
              <a:ext cx="540" cy="156"/>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Text Box 7">
              <a:extLst>
                <a:ext uri="{FF2B5EF4-FFF2-40B4-BE49-F238E27FC236}">
                  <a16:creationId xmlns:a16="http://schemas.microsoft.com/office/drawing/2014/main" id="{140B1C02-DCA9-18BA-5651-190E80B9751B}"/>
                </a:ext>
              </a:extLst>
            </p:cNvPr>
            <p:cNvSpPr txBox="1">
              <a:spLocks noChangeArrowheads="1"/>
            </p:cNvSpPr>
            <p:nvPr/>
          </p:nvSpPr>
          <p:spPr bwMode="auto">
            <a:xfrm>
              <a:off x="0" y="624"/>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t>保存</a:t>
              </a:r>
            </a:p>
            <a:p>
              <a:endParaRPr lang="zh-CN" altLang="zh-CN"/>
            </a:p>
          </p:txBody>
        </p:sp>
      </p:grpSp>
    </p:spTree>
    <p:extLst>
      <p:ext uri="{BB962C8B-B14F-4D97-AF65-F5344CB8AC3E}">
        <p14:creationId xmlns:p14="http://schemas.microsoft.com/office/powerpoint/2010/main" val="2046366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变量（高级）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a:bodyPr>
          <a:lstStyle/>
          <a:p>
            <a:r>
              <a:rPr lang="zh-CN" altLang="en-US" dirty="0"/>
              <a:t>生存周期和存储类型</a:t>
            </a:r>
            <a:endParaRPr lang="en-US" altLang="zh-CN" dirty="0"/>
          </a:p>
        </p:txBody>
      </p:sp>
      <p:pic>
        <p:nvPicPr>
          <p:cNvPr id="6" name="图片 5">
            <a:extLst>
              <a:ext uri="{FF2B5EF4-FFF2-40B4-BE49-F238E27FC236}">
                <a16:creationId xmlns:a16="http://schemas.microsoft.com/office/drawing/2014/main" id="{264E269A-8E60-5C84-621F-78F19CE35E29}"/>
              </a:ext>
            </a:extLst>
          </p:cNvPr>
          <p:cNvPicPr>
            <a:picLocks noChangeAspect="1"/>
          </p:cNvPicPr>
          <p:nvPr/>
        </p:nvPicPr>
        <p:blipFill>
          <a:blip r:embed="rId2"/>
          <a:stretch>
            <a:fillRect/>
          </a:stretch>
        </p:blipFill>
        <p:spPr>
          <a:xfrm>
            <a:off x="3690031" y="2871809"/>
            <a:ext cx="4811938" cy="2247857"/>
          </a:xfrm>
          <a:prstGeom prst="rect">
            <a:avLst/>
          </a:prstGeom>
        </p:spPr>
      </p:pic>
    </p:spTree>
    <p:extLst>
      <p:ext uri="{BB962C8B-B14F-4D97-AF65-F5344CB8AC3E}">
        <p14:creationId xmlns:p14="http://schemas.microsoft.com/office/powerpoint/2010/main" val="919684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0A4E3-C0C5-DDBB-CD74-1EA3AAFD32D1}"/>
              </a:ext>
            </a:extLst>
          </p:cNvPr>
          <p:cNvSpPr>
            <a:spLocks noGrp="1"/>
          </p:cNvSpPr>
          <p:nvPr>
            <p:ph type="title"/>
          </p:nvPr>
        </p:nvSpPr>
        <p:spPr/>
        <p:txBody>
          <a:bodyPr/>
          <a:lstStyle/>
          <a:p>
            <a:r>
              <a:rPr lang="zh-CN" altLang="en-US" dirty="0"/>
              <a:t>运算符</a:t>
            </a:r>
          </a:p>
        </p:txBody>
      </p:sp>
      <p:sp>
        <p:nvSpPr>
          <p:cNvPr id="3" name="内容占位符 2">
            <a:extLst>
              <a:ext uri="{FF2B5EF4-FFF2-40B4-BE49-F238E27FC236}">
                <a16:creationId xmlns:a16="http://schemas.microsoft.com/office/drawing/2014/main" id="{56929FB5-3B62-93BD-D905-3F1A418DE3AB}"/>
              </a:ext>
            </a:extLst>
          </p:cNvPr>
          <p:cNvSpPr>
            <a:spLocks noGrp="1"/>
          </p:cNvSpPr>
          <p:nvPr>
            <p:ph idx="1"/>
          </p:nvPr>
        </p:nvSpPr>
        <p:spPr/>
        <p:txBody>
          <a:bodyPr/>
          <a:lstStyle/>
          <a:p>
            <a:r>
              <a:rPr lang="zh-CN" altLang="en-US" dirty="0"/>
              <a:t>算术运算符</a:t>
            </a:r>
            <a:endParaRPr lang="en-US" altLang="zh-CN" dirty="0"/>
          </a:p>
          <a:p>
            <a:r>
              <a:rPr lang="zh-CN" altLang="en-US" dirty="0"/>
              <a:t>关系运算符</a:t>
            </a:r>
            <a:endParaRPr lang="en-US" altLang="zh-CN" dirty="0"/>
          </a:p>
          <a:p>
            <a:r>
              <a:rPr lang="zh-CN" altLang="en-US" dirty="0"/>
              <a:t>逻辑运算符</a:t>
            </a:r>
          </a:p>
        </p:txBody>
      </p:sp>
    </p:spTree>
    <p:extLst>
      <p:ext uri="{BB962C8B-B14F-4D97-AF65-F5344CB8AC3E}">
        <p14:creationId xmlns:p14="http://schemas.microsoft.com/office/powerpoint/2010/main" val="652400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495B34-2DFD-EF25-13D8-ED4151311852}"/>
              </a:ext>
            </a:extLst>
          </p:cNvPr>
          <p:cNvSpPr>
            <a:spLocks noGrp="1"/>
          </p:cNvSpPr>
          <p:nvPr>
            <p:ph type="title"/>
          </p:nvPr>
        </p:nvSpPr>
        <p:spPr/>
        <p:txBody>
          <a:bodyPr/>
          <a:lstStyle/>
          <a:p>
            <a:r>
              <a:rPr lang="zh-CN" altLang="en-US" dirty="0"/>
              <a:t>赋值运算符</a:t>
            </a:r>
          </a:p>
        </p:txBody>
      </p:sp>
      <p:sp>
        <p:nvSpPr>
          <p:cNvPr id="3" name="内容占位符 2">
            <a:extLst>
              <a:ext uri="{FF2B5EF4-FFF2-40B4-BE49-F238E27FC236}">
                <a16:creationId xmlns:a16="http://schemas.microsoft.com/office/drawing/2014/main" id="{E5D15545-9A36-4DDA-E667-4B300F5E2091}"/>
              </a:ext>
            </a:extLst>
          </p:cNvPr>
          <p:cNvSpPr>
            <a:spLocks noGrp="1"/>
          </p:cNvSpPr>
          <p:nvPr>
            <p:ph idx="1"/>
          </p:nvPr>
        </p:nvSpPr>
        <p:spPr>
          <a:xfrm>
            <a:off x="838200" y="1825625"/>
            <a:ext cx="5423263" cy="3996055"/>
          </a:xfrm>
        </p:spPr>
        <p:txBody>
          <a:bodyPr>
            <a:normAutofit fontScale="55000" lnSpcReduction="20000"/>
          </a:bodyPr>
          <a:lstStyle/>
          <a:p>
            <a:r>
              <a:rPr lang="zh-CN" altLang="en-US" dirty="0">
                <a:latin typeface="楷体" panose="02010609060101010101" pitchFamily="49" charset="-122"/>
                <a:ea typeface="楷体" panose="02010609060101010101" pitchFamily="49" charset="-122"/>
              </a:rPr>
              <a:t>左值 右值</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在</a:t>
            </a:r>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语言中，“</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作为赋值运算符，而不表示“等于”判断。赋值语句是由赋值表达式再加上分号构成的表达式语句，它是程序中使用最多的语句之一。</a:t>
            </a:r>
          </a:p>
          <a:p>
            <a:r>
              <a:rPr lang="zh-CN" altLang="en-US" dirty="0">
                <a:latin typeface="楷体" panose="02010609060101010101" pitchFamily="49" charset="-122"/>
                <a:ea typeface="楷体" panose="02010609060101010101" pitchFamily="49" charset="-122"/>
              </a:rPr>
              <a:t>变量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表达式；</a:t>
            </a:r>
          </a:p>
          <a:p>
            <a:r>
              <a:rPr lang="zh-CN" altLang="en-US" dirty="0">
                <a:latin typeface="楷体" panose="02010609060101010101" pitchFamily="49" charset="-122"/>
                <a:ea typeface="楷体" panose="02010609060101010101" pitchFamily="49" charset="-122"/>
              </a:rPr>
              <a:t>在赋值语句的使用中，需要注意以下几点：</a:t>
            </a:r>
          </a:p>
          <a:p>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）由于赋值运算符“</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右边的表达式也可以是赋值表达式，因此，下述形式 </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变量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（变量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表达式）；</a:t>
            </a:r>
          </a:p>
          <a:p>
            <a:r>
              <a:rPr lang="zh-CN" altLang="en-US" dirty="0">
                <a:latin typeface="楷体" panose="02010609060101010101" pitchFamily="49" charset="-122"/>
                <a:ea typeface="楷体" panose="02010609060101010101" pitchFamily="49" charset="-122"/>
              </a:rPr>
              <a:t>是成立的，从而形成嵌套的情形。其展开之后的一般形式为：</a:t>
            </a:r>
          </a:p>
          <a:p>
            <a:r>
              <a:rPr lang="zh-CN" altLang="en-US" dirty="0">
                <a:latin typeface="楷体" panose="02010609060101010101" pitchFamily="49" charset="-122"/>
                <a:ea typeface="楷体" panose="02010609060101010101" pitchFamily="49" charset="-122"/>
              </a:rPr>
              <a:t>变量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变量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表达式；</a:t>
            </a:r>
          </a:p>
          <a:p>
            <a:r>
              <a:rPr lang="zh-CN" altLang="en-US" dirty="0">
                <a:latin typeface="楷体" panose="02010609060101010101" pitchFamily="49" charset="-122"/>
                <a:ea typeface="楷体" panose="02010609060101010101" pitchFamily="49" charset="-122"/>
              </a:rPr>
              <a:t>例如，“</a:t>
            </a:r>
            <a:r>
              <a:rPr lang="en-US" altLang="zh-CN" dirty="0">
                <a:latin typeface="楷体" panose="02010609060101010101" pitchFamily="49" charset="-122"/>
                <a:ea typeface="楷体" panose="02010609060101010101" pitchFamily="49" charset="-122"/>
              </a:rPr>
              <a:t>a=b=c=d=e=5;”</a:t>
            </a:r>
            <a:r>
              <a:rPr lang="zh-CN" altLang="en-US" dirty="0">
                <a:latin typeface="楷体" panose="02010609060101010101" pitchFamily="49" charset="-122"/>
                <a:ea typeface="楷体" panose="02010609060101010101" pitchFamily="49" charset="-122"/>
              </a:rPr>
              <a:t>，它实际上等价于：</a:t>
            </a:r>
            <a:r>
              <a:rPr lang="en-US" altLang="zh-CN" dirty="0">
                <a:latin typeface="楷体" panose="02010609060101010101" pitchFamily="49" charset="-122"/>
                <a:ea typeface="楷体" panose="02010609060101010101" pitchFamily="49" charset="-122"/>
              </a:rPr>
              <a:t>e=5;d=</a:t>
            </a:r>
            <a:r>
              <a:rPr lang="en-US" altLang="zh-CN" dirty="0" err="1">
                <a:latin typeface="楷体" panose="02010609060101010101" pitchFamily="49" charset="-122"/>
                <a:ea typeface="楷体" panose="02010609060101010101" pitchFamily="49" charset="-122"/>
              </a:rPr>
              <a:t>e;c</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d;b</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c;a</a:t>
            </a:r>
            <a:r>
              <a:rPr lang="en-US" altLang="zh-CN" dirty="0">
                <a:latin typeface="楷体" panose="02010609060101010101" pitchFamily="49" charset="-122"/>
                <a:ea typeface="楷体" panose="02010609060101010101" pitchFamily="49" charset="-122"/>
              </a:rPr>
              <a:t>=b;</a:t>
            </a:r>
          </a:p>
          <a:p>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在进行赋值运算时，如果赋值运算符两边的数据类型不同，系统将会自动进行类型转换，即将赋值运算符右边的数据类型转换成左边的变量类型。当左边是整型而右边是实型时，将去掉小数部分并截取该整型对应的有效位数。</a:t>
            </a:r>
          </a:p>
          <a:p>
            <a:endParaRPr lang="zh-CN" altLang="en-US"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323B050F-3FCB-8869-B67E-73AFE6210098}"/>
              </a:ext>
            </a:extLst>
          </p:cNvPr>
          <p:cNvPicPr>
            <a:picLocks noChangeAspect="1"/>
          </p:cNvPicPr>
          <p:nvPr/>
        </p:nvPicPr>
        <p:blipFill>
          <a:blip r:embed="rId2"/>
          <a:stretch>
            <a:fillRect/>
          </a:stretch>
        </p:blipFill>
        <p:spPr>
          <a:xfrm>
            <a:off x="6486562" y="2204179"/>
            <a:ext cx="3790877" cy="1741137"/>
          </a:xfrm>
          <a:prstGeom prst="rect">
            <a:avLst/>
          </a:prstGeom>
        </p:spPr>
      </p:pic>
    </p:spTree>
    <p:extLst>
      <p:ext uri="{BB962C8B-B14F-4D97-AF65-F5344CB8AC3E}">
        <p14:creationId xmlns:p14="http://schemas.microsoft.com/office/powerpoint/2010/main" val="527776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3AC6E-0B01-EEA4-2C85-889EED8FA05F}"/>
              </a:ext>
            </a:extLst>
          </p:cNvPr>
          <p:cNvSpPr>
            <a:spLocks noGrp="1"/>
          </p:cNvSpPr>
          <p:nvPr>
            <p:ph type="title"/>
          </p:nvPr>
        </p:nvSpPr>
        <p:spPr/>
        <p:txBody>
          <a:bodyPr/>
          <a:lstStyle/>
          <a:p>
            <a:r>
              <a:rPr lang="zh-CN" altLang="en-US" dirty="0"/>
              <a:t>算术运算符</a:t>
            </a:r>
          </a:p>
        </p:txBody>
      </p:sp>
      <p:sp>
        <p:nvSpPr>
          <p:cNvPr id="3" name="内容占位符 2">
            <a:extLst>
              <a:ext uri="{FF2B5EF4-FFF2-40B4-BE49-F238E27FC236}">
                <a16:creationId xmlns:a16="http://schemas.microsoft.com/office/drawing/2014/main" id="{CECA8E8D-FAB8-7B46-48FD-935FD12E67A4}"/>
              </a:ext>
            </a:extLst>
          </p:cNvPr>
          <p:cNvSpPr>
            <a:spLocks noGrp="1"/>
          </p:cNvSpPr>
          <p:nvPr>
            <p:ph idx="1"/>
          </p:nvPr>
        </p:nvSpPr>
        <p:spPr>
          <a:xfrm>
            <a:off x="838200" y="1825625"/>
            <a:ext cx="10515600" cy="1398102"/>
          </a:xfrm>
        </p:spPr>
        <p:txBody>
          <a:bodyPr/>
          <a:lstStyle/>
          <a:p>
            <a:r>
              <a:rPr lang="zh-CN" altLang="en-US" dirty="0"/>
              <a:t>加减乘除</a:t>
            </a:r>
            <a:endParaRPr lang="en-US" altLang="zh-CN" dirty="0"/>
          </a:p>
          <a:p>
            <a:r>
              <a:rPr lang="zh-CN" altLang="en-US" dirty="0"/>
              <a:t>算术表达式</a:t>
            </a:r>
          </a:p>
        </p:txBody>
      </p:sp>
      <p:pic>
        <p:nvPicPr>
          <p:cNvPr id="5" name="图片 4">
            <a:extLst>
              <a:ext uri="{FF2B5EF4-FFF2-40B4-BE49-F238E27FC236}">
                <a16:creationId xmlns:a16="http://schemas.microsoft.com/office/drawing/2014/main" id="{04EE69E8-E65C-842E-04DD-F3E8B3EC83ED}"/>
              </a:ext>
            </a:extLst>
          </p:cNvPr>
          <p:cNvPicPr>
            <a:picLocks noChangeAspect="1"/>
          </p:cNvPicPr>
          <p:nvPr/>
        </p:nvPicPr>
        <p:blipFill>
          <a:blip r:embed="rId2"/>
          <a:stretch>
            <a:fillRect/>
          </a:stretch>
        </p:blipFill>
        <p:spPr>
          <a:xfrm>
            <a:off x="3274116" y="3634274"/>
            <a:ext cx="4495714" cy="2251667"/>
          </a:xfrm>
          <a:prstGeom prst="rect">
            <a:avLst/>
          </a:prstGeom>
        </p:spPr>
      </p:pic>
    </p:spTree>
    <p:extLst>
      <p:ext uri="{BB962C8B-B14F-4D97-AF65-F5344CB8AC3E}">
        <p14:creationId xmlns:p14="http://schemas.microsoft.com/office/powerpoint/2010/main" val="1958972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BE66D6-29D2-F3C6-2CCD-575001291A04}"/>
              </a:ext>
            </a:extLst>
          </p:cNvPr>
          <p:cNvSpPr>
            <a:spLocks noGrp="1"/>
          </p:cNvSpPr>
          <p:nvPr>
            <p:ph type="title"/>
          </p:nvPr>
        </p:nvSpPr>
        <p:spPr/>
        <p:txBody>
          <a:bodyPr/>
          <a:lstStyle/>
          <a:p>
            <a:r>
              <a:rPr lang="zh-CN" altLang="en-US" dirty="0"/>
              <a:t>自增</a:t>
            </a:r>
            <a:r>
              <a:rPr lang="en-US" altLang="zh-CN" dirty="0"/>
              <a:t>/</a:t>
            </a:r>
            <a:r>
              <a:rPr lang="zh-CN" altLang="en-US" dirty="0"/>
              <a:t>自减运算符</a:t>
            </a:r>
          </a:p>
        </p:txBody>
      </p:sp>
      <p:sp>
        <p:nvSpPr>
          <p:cNvPr id="3" name="内容占位符 2">
            <a:extLst>
              <a:ext uri="{FF2B5EF4-FFF2-40B4-BE49-F238E27FC236}">
                <a16:creationId xmlns:a16="http://schemas.microsoft.com/office/drawing/2014/main" id="{4D5D30AC-3D2E-396B-E118-364B4F59604B}"/>
              </a:ext>
            </a:extLst>
          </p:cNvPr>
          <p:cNvSpPr>
            <a:spLocks noGrp="1"/>
          </p:cNvSpPr>
          <p:nvPr>
            <p:ph idx="1"/>
          </p:nvPr>
        </p:nvSpPr>
        <p:spPr>
          <a:xfrm>
            <a:off x="838200" y="1825625"/>
            <a:ext cx="10515600" cy="1276804"/>
          </a:xfrm>
        </p:spPr>
        <p:txBody>
          <a:bodyPr/>
          <a:lstStyle/>
          <a:p>
            <a:r>
              <a:rPr lang="zh-CN" altLang="en-US" dirty="0"/>
              <a:t>自增</a:t>
            </a:r>
            <a:endParaRPr lang="en-US" altLang="zh-CN" dirty="0"/>
          </a:p>
          <a:p>
            <a:r>
              <a:rPr lang="zh-CN" altLang="en-US" dirty="0"/>
              <a:t>自减</a:t>
            </a:r>
          </a:p>
        </p:txBody>
      </p:sp>
      <p:pic>
        <p:nvPicPr>
          <p:cNvPr id="5" name="图片 4">
            <a:extLst>
              <a:ext uri="{FF2B5EF4-FFF2-40B4-BE49-F238E27FC236}">
                <a16:creationId xmlns:a16="http://schemas.microsoft.com/office/drawing/2014/main" id="{677B13FA-DFD5-F9C4-AE4B-9558FDF56820}"/>
              </a:ext>
            </a:extLst>
          </p:cNvPr>
          <p:cNvPicPr>
            <a:picLocks noChangeAspect="1"/>
          </p:cNvPicPr>
          <p:nvPr/>
        </p:nvPicPr>
        <p:blipFill>
          <a:blip r:embed="rId2"/>
          <a:stretch>
            <a:fillRect/>
          </a:stretch>
        </p:blipFill>
        <p:spPr>
          <a:xfrm>
            <a:off x="4267854" y="3419796"/>
            <a:ext cx="3413695" cy="2404064"/>
          </a:xfrm>
          <a:prstGeom prst="rect">
            <a:avLst/>
          </a:prstGeom>
        </p:spPr>
      </p:pic>
    </p:spTree>
    <p:extLst>
      <p:ext uri="{BB962C8B-B14F-4D97-AF65-F5344CB8AC3E}">
        <p14:creationId xmlns:p14="http://schemas.microsoft.com/office/powerpoint/2010/main" val="1994848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364C09-C656-DE94-66BC-29CF6FC2D699}"/>
              </a:ext>
            </a:extLst>
          </p:cNvPr>
          <p:cNvSpPr>
            <a:spLocks noGrp="1"/>
          </p:cNvSpPr>
          <p:nvPr>
            <p:ph type="title"/>
          </p:nvPr>
        </p:nvSpPr>
        <p:spPr/>
        <p:txBody>
          <a:bodyPr/>
          <a:lstStyle/>
          <a:p>
            <a:r>
              <a:rPr lang="zh-CN" altLang="en-US" dirty="0"/>
              <a:t>关系运算符</a:t>
            </a:r>
          </a:p>
        </p:txBody>
      </p:sp>
      <p:sp>
        <p:nvSpPr>
          <p:cNvPr id="3" name="内容占位符 2">
            <a:extLst>
              <a:ext uri="{FF2B5EF4-FFF2-40B4-BE49-F238E27FC236}">
                <a16:creationId xmlns:a16="http://schemas.microsoft.com/office/drawing/2014/main" id="{16EA1B6A-4DBF-F6CD-323A-8C969C4F82ED}"/>
              </a:ext>
            </a:extLst>
          </p:cNvPr>
          <p:cNvSpPr>
            <a:spLocks noGrp="1"/>
          </p:cNvSpPr>
          <p:nvPr>
            <p:ph idx="1"/>
          </p:nvPr>
        </p:nvSpPr>
        <p:spPr>
          <a:xfrm>
            <a:off x="838200" y="1825625"/>
            <a:ext cx="10515600" cy="1603375"/>
          </a:xfrm>
        </p:spPr>
        <p:txBody>
          <a:bodyPr/>
          <a:lstStyle/>
          <a:p>
            <a:r>
              <a:rPr lang="zh-CN" altLang="en-US" dirty="0"/>
              <a:t>关系运算符</a:t>
            </a:r>
            <a:endParaRPr lang="en-US" altLang="zh-CN" dirty="0"/>
          </a:p>
          <a:p>
            <a:r>
              <a:rPr lang="zh-CN" altLang="en-US" dirty="0"/>
              <a:t>关系表达式</a:t>
            </a:r>
          </a:p>
        </p:txBody>
      </p:sp>
      <p:pic>
        <p:nvPicPr>
          <p:cNvPr id="5" name="图片 4">
            <a:extLst>
              <a:ext uri="{FF2B5EF4-FFF2-40B4-BE49-F238E27FC236}">
                <a16:creationId xmlns:a16="http://schemas.microsoft.com/office/drawing/2014/main" id="{41399E27-10CF-5C2C-D9B0-43E33B70015B}"/>
              </a:ext>
            </a:extLst>
          </p:cNvPr>
          <p:cNvPicPr>
            <a:picLocks noChangeAspect="1"/>
          </p:cNvPicPr>
          <p:nvPr/>
        </p:nvPicPr>
        <p:blipFill>
          <a:blip r:embed="rId2"/>
          <a:stretch>
            <a:fillRect/>
          </a:stretch>
        </p:blipFill>
        <p:spPr>
          <a:xfrm>
            <a:off x="874865" y="3047923"/>
            <a:ext cx="4369986" cy="2133559"/>
          </a:xfrm>
          <a:prstGeom prst="rect">
            <a:avLst/>
          </a:prstGeom>
        </p:spPr>
      </p:pic>
      <p:pic>
        <p:nvPicPr>
          <p:cNvPr id="7" name="图片 6">
            <a:extLst>
              <a:ext uri="{FF2B5EF4-FFF2-40B4-BE49-F238E27FC236}">
                <a16:creationId xmlns:a16="http://schemas.microsoft.com/office/drawing/2014/main" id="{FB7116EC-71F6-EF9E-8586-52FA595BFD18}"/>
              </a:ext>
            </a:extLst>
          </p:cNvPr>
          <p:cNvPicPr>
            <a:picLocks noChangeAspect="1"/>
          </p:cNvPicPr>
          <p:nvPr/>
        </p:nvPicPr>
        <p:blipFill>
          <a:blip r:embed="rId3"/>
          <a:stretch>
            <a:fillRect/>
          </a:stretch>
        </p:blipFill>
        <p:spPr>
          <a:xfrm>
            <a:off x="6569966" y="3017443"/>
            <a:ext cx="4747169" cy="2164039"/>
          </a:xfrm>
          <a:prstGeom prst="rect">
            <a:avLst/>
          </a:prstGeom>
        </p:spPr>
      </p:pic>
    </p:spTree>
    <p:extLst>
      <p:ext uri="{BB962C8B-B14F-4D97-AF65-F5344CB8AC3E}">
        <p14:creationId xmlns:p14="http://schemas.microsoft.com/office/powerpoint/2010/main" val="3638346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9C7D2-377F-CB5B-55EC-2BC8FECDFA46}"/>
              </a:ext>
            </a:extLst>
          </p:cNvPr>
          <p:cNvSpPr>
            <a:spLocks noGrp="1"/>
          </p:cNvSpPr>
          <p:nvPr>
            <p:ph type="title"/>
          </p:nvPr>
        </p:nvSpPr>
        <p:spPr/>
        <p:txBody>
          <a:bodyPr/>
          <a:lstStyle/>
          <a:p>
            <a:r>
              <a:rPr lang="zh-CN" altLang="en-US" dirty="0"/>
              <a:t>逻辑运算符</a:t>
            </a:r>
          </a:p>
        </p:txBody>
      </p:sp>
      <p:sp>
        <p:nvSpPr>
          <p:cNvPr id="3" name="内容占位符 2">
            <a:extLst>
              <a:ext uri="{FF2B5EF4-FFF2-40B4-BE49-F238E27FC236}">
                <a16:creationId xmlns:a16="http://schemas.microsoft.com/office/drawing/2014/main" id="{2C2901B3-806C-801D-659D-D986BB4F095C}"/>
              </a:ext>
            </a:extLst>
          </p:cNvPr>
          <p:cNvSpPr>
            <a:spLocks noGrp="1"/>
          </p:cNvSpPr>
          <p:nvPr>
            <p:ph idx="1"/>
          </p:nvPr>
        </p:nvSpPr>
        <p:spPr>
          <a:xfrm>
            <a:off x="838200" y="1825625"/>
            <a:ext cx="10515600" cy="1272138"/>
          </a:xfrm>
        </p:spPr>
        <p:txBody>
          <a:bodyPr/>
          <a:lstStyle/>
          <a:p>
            <a:r>
              <a:rPr lang="zh-CN" altLang="en-US" dirty="0"/>
              <a:t>逻辑运算符</a:t>
            </a:r>
            <a:endParaRPr lang="en-US" altLang="zh-CN" dirty="0"/>
          </a:p>
          <a:p>
            <a:r>
              <a:rPr lang="zh-CN" altLang="en-US" dirty="0"/>
              <a:t>逻辑表达式</a:t>
            </a:r>
          </a:p>
        </p:txBody>
      </p:sp>
      <p:pic>
        <p:nvPicPr>
          <p:cNvPr id="5" name="图片 4">
            <a:extLst>
              <a:ext uri="{FF2B5EF4-FFF2-40B4-BE49-F238E27FC236}">
                <a16:creationId xmlns:a16="http://schemas.microsoft.com/office/drawing/2014/main" id="{198CD1EF-0112-7770-0BF9-9E4C52A74098}"/>
              </a:ext>
            </a:extLst>
          </p:cNvPr>
          <p:cNvPicPr>
            <a:picLocks noChangeAspect="1"/>
          </p:cNvPicPr>
          <p:nvPr/>
        </p:nvPicPr>
        <p:blipFill>
          <a:blip r:embed="rId2"/>
          <a:stretch>
            <a:fillRect/>
          </a:stretch>
        </p:blipFill>
        <p:spPr>
          <a:xfrm>
            <a:off x="1227720" y="3232700"/>
            <a:ext cx="4716690" cy="2506932"/>
          </a:xfrm>
          <a:prstGeom prst="rect">
            <a:avLst/>
          </a:prstGeom>
        </p:spPr>
      </p:pic>
      <p:pic>
        <p:nvPicPr>
          <p:cNvPr id="7" name="图片 6">
            <a:extLst>
              <a:ext uri="{FF2B5EF4-FFF2-40B4-BE49-F238E27FC236}">
                <a16:creationId xmlns:a16="http://schemas.microsoft.com/office/drawing/2014/main" id="{70A9AF5D-4376-D041-08B8-E5C08C92C2F4}"/>
              </a:ext>
            </a:extLst>
          </p:cNvPr>
          <p:cNvPicPr>
            <a:picLocks noChangeAspect="1"/>
          </p:cNvPicPr>
          <p:nvPr/>
        </p:nvPicPr>
        <p:blipFill>
          <a:blip r:embed="rId3"/>
          <a:stretch>
            <a:fillRect/>
          </a:stretch>
        </p:blipFill>
        <p:spPr>
          <a:xfrm>
            <a:off x="6639921" y="3425101"/>
            <a:ext cx="4598582" cy="2122129"/>
          </a:xfrm>
          <a:prstGeom prst="rect">
            <a:avLst/>
          </a:prstGeom>
        </p:spPr>
      </p:pic>
    </p:spTree>
    <p:extLst>
      <p:ext uri="{BB962C8B-B14F-4D97-AF65-F5344CB8AC3E}">
        <p14:creationId xmlns:p14="http://schemas.microsoft.com/office/powerpoint/2010/main" val="3151953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FC09DA-E2BF-F70F-FB1A-6F85D8F0AB11}"/>
              </a:ext>
            </a:extLst>
          </p:cNvPr>
          <p:cNvSpPr>
            <a:spLocks noGrp="1"/>
          </p:cNvSpPr>
          <p:nvPr>
            <p:ph type="title"/>
          </p:nvPr>
        </p:nvSpPr>
        <p:spPr/>
        <p:txBody>
          <a:bodyPr/>
          <a:lstStyle/>
          <a:p>
            <a:r>
              <a:rPr lang="zh-CN" altLang="en-US" dirty="0"/>
              <a:t>逗号运算符</a:t>
            </a:r>
          </a:p>
        </p:txBody>
      </p:sp>
      <p:sp>
        <p:nvSpPr>
          <p:cNvPr id="3" name="内容占位符 2">
            <a:extLst>
              <a:ext uri="{FF2B5EF4-FFF2-40B4-BE49-F238E27FC236}">
                <a16:creationId xmlns:a16="http://schemas.microsoft.com/office/drawing/2014/main" id="{16FBE04B-EF67-D2DD-6DED-880E679EC38E}"/>
              </a:ext>
            </a:extLst>
          </p:cNvPr>
          <p:cNvSpPr>
            <a:spLocks noGrp="1"/>
          </p:cNvSpPr>
          <p:nvPr>
            <p:ph idx="1"/>
          </p:nvPr>
        </p:nvSpPr>
        <p:spPr>
          <a:xfrm>
            <a:off x="838200" y="1825625"/>
            <a:ext cx="10515600" cy="1388771"/>
          </a:xfrm>
        </p:spPr>
        <p:txBody>
          <a:bodyPr/>
          <a:lstStyle/>
          <a:p>
            <a:r>
              <a:rPr lang="zh-CN" altLang="en-US" dirty="0"/>
              <a:t>逗号运算符</a:t>
            </a:r>
            <a:endParaRPr lang="en-US" altLang="zh-CN" dirty="0"/>
          </a:p>
          <a:p>
            <a:r>
              <a:rPr lang="zh-CN" altLang="en-US" dirty="0"/>
              <a:t>逗号表达式</a:t>
            </a:r>
          </a:p>
        </p:txBody>
      </p:sp>
      <p:pic>
        <p:nvPicPr>
          <p:cNvPr id="5" name="图片 4">
            <a:extLst>
              <a:ext uri="{FF2B5EF4-FFF2-40B4-BE49-F238E27FC236}">
                <a16:creationId xmlns:a16="http://schemas.microsoft.com/office/drawing/2014/main" id="{C16C29C0-8BCC-F5A8-C76C-1B94787151DE}"/>
              </a:ext>
            </a:extLst>
          </p:cNvPr>
          <p:cNvPicPr>
            <a:picLocks noChangeAspect="1"/>
          </p:cNvPicPr>
          <p:nvPr/>
        </p:nvPicPr>
        <p:blipFill>
          <a:blip r:embed="rId2"/>
          <a:stretch>
            <a:fillRect/>
          </a:stretch>
        </p:blipFill>
        <p:spPr>
          <a:xfrm>
            <a:off x="1349633" y="3688638"/>
            <a:ext cx="4015663" cy="1440152"/>
          </a:xfrm>
          <a:prstGeom prst="rect">
            <a:avLst/>
          </a:prstGeom>
        </p:spPr>
      </p:pic>
      <p:pic>
        <p:nvPicPr>
          <p:cNvPr id="7" name="图片 6">
            <a:extLst>
              <a:ext uri="{FF2B5EF4-FFF2-40B4-BE49-F238E27FC236}">
                <a16:creationId xmlns:a16="http://schemas.microsoft.com/office/drawing/2014/main" id="{4DA3C161-5155-7304-335D-51314DD938EB}"/>
              </a:ext>
            </a:extLst>
          </p:cNvPr>
          <p:cNvPicPr>
            <a:picLocks noChangeAspect="1"/>
          </p:cNvPicPr>
          <p:nvPr/>
        </p:nvPicPr>
        <p:blipFill>
          <a:blip r:embed="rId3"/>
          <a:stretch>
            <a:fillRect/>
          </a:stretch>
        </p:blipFill>
        <p:spPr>
          <a:xfrm>
            <a:off x="6049479" y="2750832"/>
            <a:ext cx="4792888" cy="1280136"/>
          </a:xfrm>
          <a:prstGeom prst="rect">
            <a:avLst/>
          </a:prstGeom>
        </p:spPr>
      </p:pic>
      <p:pic>
        <p:nvPicPr>
          <p:cNvPr id="9" name="图片 8">
            <a:extLst>
              <a:ext uri="{FF2B5EF4-FFF2-40B4-BE49-F238E27FC236}">
                <a16:creationId xmlns:a16="http://schemas.microsoft.com/office/drawing/2014/main" id="{8263D10E-7F54-A0DB-A0EC-02821428366C}"/>
              </a:ext>
            </a:extLst>
          </p:cNvPr>
          <p:cNvPicPr>
            <a:picLocks noChangeAspect="1"/>
          </p:cNvPicPr>
          <p:nvPr/>
        </p:nvPicPr>
        <p:blipFill>
          <a:blip r:embed="rId4"/>
          <a:stretch>
            <a:fillRect/>
          </a:stretch>
        </p:blipFill>
        <p:spPr>
          <a:xfrm>
            <a:off x="6355119" y="4337704"/>
            <a:ext cx="4072812" cy="2030691"/>
          </a:xfrm>
          <a:prstGeom prst="rect">
            <a:avLst/>
          </a:prstGeom>
        </p:spPr>
      </p:pic>
    </p:spTree>
    <p:extLst>
      <p:ext uri="{BB962C8B-B14F-4D97-AF65-F5344CB8AC3E}">
        <p14:creationId xmlns:p14="http://schemas.microsoft.com/office/powerpoint/2010/main" val="3979144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p:txBody>
          <a:bodyPr/>
          <a:lstStyle/>
          <a:p>
            <a:r>
              <a:rPr lang="zh-CN" altLang="en-US" dirty="0"/>
              <a:t>条件运算符</a:t>
            </a:r>
          </a:p>
        </p:txBody>
      </p:sp>
      <p:sp>
        <p:nvSpPr>
          <p:cNvPr id="3" name="内容占位符 2">
            <a:extLst>
              <a:ext uri="{FF2B5EF4-FFF2-40B4-BE49-F238E27FC236}">
                <a16:creationId xmlns:a16="http://schemas.microsoft.com/office/drawing/2014/main" id="{A3BBF9C9-5EA1-1AD5-A5C8-0D31D3E10E93}"/>
              </a:ext>
            </a:extLst>
          </p:cNvPr>
          <p:cNvSpPr>
            <a:spLocks noGrp="1"/>
          </p:cNvSpPr>
          <p:nvPr>
            <p:ph idx="1"/>
          </p:nvPr>
        </p:nvSpPr>
        <p:spPr>
          <a:xfrm>
            <a:off x="838200" y="1825625"/>
            <a:ext cx="10515600" cy="1325563"/>
          </a:xfrm>
        </p:spPr>
        <p:txBody>
          <a:bodyPr/>
          <a:lstStyle/>
          <a:p>
            <a:r>
              <a:rPr lang="zh-CN" altLang="en-US" dirty="0"/>
              <a:t>条件运算符</a:t>
            </a:r>
            <a:endParaRPr lang="en-US" altLang="zh-CN" dirty="0"/>
          </a:p>
          <a:p>
            <a:r>
              <a:rPr lang="zh-CN" altLang="en-US" dirty="0"/>
              <a:t>条件表达式</a:t>
            </a:r>
          </a:p>
        </p:txBody>
      </p:sp>
      <p:pic>
        <p:nvPicPr>
          <p:cNvPr id="5" name="图片 4">
            <a:extLst>
              <a:ext uri="{FF2B5EF4-FFF2-40B4-BE49-F238E27FC236}">
                <a16:creationId xmlns:a16="http://schemas.microsoft.com/office/drawing/2014/main" id="{83E85E77-1F06-C3C0-60C0-0F1664E75772}"/>
              </a:ext>
            </a:extLst>
          </p:cNvPr>
          <p:cNvPicPr>
            <a:picLocks noChangeAspect="1"/>
          </p:cNvPicPr>
          <p:nvPr/>
        </p:nvPicPr>
        <p:blipFill>
          <a:blip r:embed="rId2"/>
          <a:stretch>
            <a:fillRect/>
          </a:stretch>
        </p:blipFill>
        <p:spPr>
          <a:xfrm>
            <a:off x="1690160" y="3706813"/>
            <a:ext cx="3745158" cy="1417293"/>
          </a:xfrm>
          <a:prstGeom prst="rect">
            <a:avLst/>
          </a:prstGeom>
        </p:spPr>
      </p:pic>
    </p:spTree>
    <p:extLst>
      <p:ext uri="{BB962C8B-B14F-4D97-AF65-F5344CB8AC3E}">
        <p14:creationId xmlns:p14="http://schemas.microsoft.com/office/powerpoint/2010/main" val="2162253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p:txBody>
          <a:bodyPr/>
          <a:lstStyle/>
          <a:p>
            <a:r>
              <a:rPr lang="zh-CN" altLang="en-US" dirty="0"/>
              <a:t>位运算符</a:t>
            </a:r>
          </a:p>
        </p:txBody>
      </p:sp>
      <p:graphicFrame>
        <p:nvGraphicFramePr>
          <p:cNvPr id="4" name="Group 3">
            <a:extLst>
              <a:ext uri="{FF2B5EF4-FFF2-40B4-BE49-F238E27FC236}">
                <a16:creationId xmlns:a16="http://schemas.microsoft.com/office/drawing/2014/main" id="{56FC9E5B-1F62-BEEC-5E7B-D3CE63FFA049}"/>
              </a:ext>
            </a:extLst>
          </p:cNvPr>
          <p:cNvGraphicFramePr>
            <a:graphicFrameLocks noGrp="1"/>
          </p:cNvGraphicFramePr>
          <p:nvPr>
            <p:extLst>
              <p:ext uri="{D42A27DB-BD31-4B8C-83A1-F6EECF244321}">
                <p14:modId xmlns:p14="http://schemas.microsoft.com/office/powerpoint/2010/main" val="612577333"/>
              </p:ext>
            </p:extLst>
          </p:nvPr>
        </p:nvGraphicFramePr>
        <p:xfrm>
          <a:off x="3418113" y="0"/>
          <a:ext cx="6904402" cy="7760208"/>
        </p:xfrm>
        <a:graphic>
          <a:graphicData uri="http://schemas.openxmlformats.org/drawingml/2006/table">
            <a:tbl>
              <a:tblPr/>
              <a:tblGrid>
                <a:gridCol w="778991">
                  <a:extLst>
                    <a:ext uri="{9D8B030D-6E8A-4147-A177-3AD203B41FA5}">
                      <a16:colId xmlns:a16="http://schemas.microsoft.com/office/drawing/2014/main" val="2045943057"/>
                    </a:ext>
                  </a:extLst>
                </a:gridCol>
                <a:gridCol w="850859">
                  <a:extLst>
                    <a:ext uri="{9D8B030D-6E8A-4147-A177-3AD203B41FA5}">
                      <a16:colId xmlns:a16="http://schemas.microsoft.com/office/drawing/2014/main" val="4002573446"/>
                    </a:ext>
                  </a:extLst>
                </a:gridCol>
                <a:gridCol w="2625726">
                  <a:extLst>
                    <a:ext uri="{9D8B030D-6E8A-4147-A177-3AD203B41FA5}">
                      <a16:colId xmlns:a16="http://schemas.microsoft.com/office/drawing/2014/main" val="1213135200"/>
                    </a:ext>
                  </a:extLst>
                </a:gridCol>
                <a:gridCol w="2648826">
                  <a:extLst>
                    <a:ext uri="{9D8B030D-6E8A-4147-A177-3AD203B41FA5}">
                      <a16:colId xmlns:a16="http://schemas.microsoft.com/office/drawing/2014/main" val="1806865594"/>
                    </a:ext>
                  </a:extLst>
                </a:gridCol>
              </a:tblGrid>
              <a:tr h="524824">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运算符</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含 义</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说明</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例子</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99682394"/>
                  </a:ext>
                </a:extLst>
              </a:tr>
              <a:tr h="118775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&amp;</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按位与</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把参与运算的两个数对应的二进制位相与，只有对应的二进制均为</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时，结果的对应位才为</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，否则为</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9&amp;5</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中</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9</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可以写成</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(00001001),5</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可以写成</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(00000101)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，那么</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9&amp;5</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的运算结果为</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0000 0001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，输出结果是</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4003109"/>
                  </a:ext>
                </a:extLst>
              </a:tr>
              <a:tr h="118775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按位或</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把参与运算的两个数对应的二进制位相或，也就是只要对应的两个二进制位有一个为</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时，其结果就为</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9|5</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相当于</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00001001|00000101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，运算结果是</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00001101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，输出结果是</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13</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4032613"/>
                  </a:ext>
                </a:extLst>
              </a:tr>
              <a:tr h="1452932">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按位异或</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把参与运算的两个数对应的二进制位相异或，当对应的二进制位上的数据字不相同时，结果对应为</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时，否则为</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1^1=0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1^0=1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0^1=1</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9^5</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相当于</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00001001^00000101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，运算结果是</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00001100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，输出结果是</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12</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0153865"/>
                  </a:ext>
                </a:extLst>
              </a:tr>
              <a:tr h="524824">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取反</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把运算数的各个二进制位按位求反。</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9</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相当于～</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(0000 1001)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，运算结果为</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1111 0110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65564955"/>
                  </a:ext>
                </a:extLst>
              </a:tr>
              <a:tr h="118775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&lt;&lt;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左移</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把</a:t>
                      </a: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&lt;&lt;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宋体" panose="02010600030101010101" pitchFamily="2" charset="-122"/>
                        </a:rPr>
                        <a:t>”</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左边的运算数的各二进制位向左移若干位，</a:t>
                      </a: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宋体" panose="02010600030101010101" pitchFamily="2" charset="-122"/>
                        </a:rPr>
                        <a:t>“</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&lt;&lt;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宋体" panose="02010600030101010101" pitchFamily="2" charset="-122"/>
                        </a:rPr>
                        <a:t>”</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右边的数是指定移动的位数，高位丢弃，低位补</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a&lt;&lt;4</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指把</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的各二进位向左移动</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4</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位，如</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a=00000011(</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十进制为</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，左移</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4</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位后为</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00110000(</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十进制</a:t>
                      </a: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48)</a:t>
                      </a: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7315861"/>
                  </a:ext>
                </a:extLst>
              </a:tr>
              <a:tr h="96678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&gt;&gt;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右移</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把</a:t>
                      </a: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宋体" panose="02010600030101010101" pitchFamily="2" charset="-122"/>
                        </a:rPr>
                        <a:t>“</a:t>
                      </a: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&gt;&gt;</a:t>
                      </a: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宋体" panose="02010600030101010101" pitchFamily="2" charset="-122"/>
                        </a:rPr>
                        <a:t>”</a:t>
                      </a: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左边的运算数的各二进制位全部右移若干位，</a:t>
                      </a: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宋体" panose="02010600030101010101" pitchFamily="2" charset="-122"/>
                        </a:rPr>
                        <a:t>“</a:t>
                      </a: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&gt;&gt;</a:t>
                      </a: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宋体" panose="02010600030101010101" pitchFamily="2" charset="-122"/>
                        </a:rPr>
                        <a:t>”</a:t>
                      </a: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右边的数是指定移动的位数。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设</a:t>
                      </a: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a=15</a:t>
                      </a: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a&gt;&gt;2</a:t>
                      </a: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表示把</a:t>
                      </a: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00001111</a:t>
                      </a: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右移为</a:t>
                      </a: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0000 0011(</a:t>
                      </a: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十进制为</a:t>
                      </a: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3)</a:t>
                      </a: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9486565"/>
                  </a:ext>
                </a:extLst>
              </a:tr>
            </a:tbl>
          </a:graphicData>
        </a:graphic>
      </p:graphicFrame>
    </p:spTree>
    <p:extLst>
      <p:ext uri="{BB962C8B-B14F-4D97-AF65-F5344CB8AC3E}">
        <p14:creationId xmlns:p14="http://schemas.microsoft.com/office/powerpoint/2010/main" val="95727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CE62D-B332-F7F7-6315-2B84CD7AD3EE}"/>
              </a:ext>
            </a:extLst>
          </p:cNvPr>
          <p:cNvSpPr>
            <a:spLocks noGrp="1"/>
          </p:cNvSpPr>
          <p:nvPr>
            <p:ph type="title"/>
          </p:nvPr>
        </p:nvSpPr>
        <p:spPr/>
        <p:txBody>
          <a:bodyPr/>
          <a:lstStyle/>
          <a:p>
            <a:r>
              <a:rPr lang="zh-CN" altLang="en-US" dirty="0"/>
              <a:t>环境搭建</a:t>
            </a:r>
          </a:p>
        </p:txBody>
      </p:sp>
      <p:sp>
        <p:nvSpPr>
          <p:cNvPr id="3" name="内容占位符 2">
            <a:extLst>
              <a:ext uri="{FF2B5EF4-FFF2-40B4-BE49-F238E27FC236}">
                <a16:creationId xmlns:a16="http://schemas.microsoft.com/office/drawing/2014/main" id="{E9D6B6B4-1451-3D07-13B6-4B693454A171}"/>
              </a:ext>
            </a:extLst>
          </p:cNvPr>
          <p:cNvSpPr>
            <a:spLocks noGrp="1"/>
          </p:cNvSpPr>
          <p:nvPr>
            <p:ph idx="1"/>
          </p:nvPr>
        </p:nvSpPr>
        <p:spPr>
          <a:xfrm>
            <a:off x="838201" y="1358537"/>
            <a:ext cx="4892040" cy="4818426"/>
          </a:xfrm>
        </p:spPr>
        <p:txBody>
          <a:bodyPr>
            <a:normAutofit/>
          </a:bodyPr>
          <a:lstStyle/>
          <a:p>
            <a:pPr>
              <a:buFont typeface="Wingdings" panose="05000000000000000000" pitchFamily="2" charset="2"/>
              <a:buNone/>
            </a:pPr>
            <a:r>
              <a:rPr lang="zh-CN" altLang="en-US" sz="4000" b="1" dirty="0">
                <a:solidFill>
                  <a:schemeClr val="tx2"/>
                </a:solidFill>
              </a:rPr>
              <a:t>四、编译、运行</a:t>
            </a:r>
          </a:p>
          <a:p>
            <a:pPr>
              <a:buFont typeface="Wingdings" panose="05000000000000000000" pitchFamily="2" charset="2"/>
              <a:buNone/>
            </a:pPr>
            <a:r>
              <a:rPr lang="zh-CN" altLang="en-US" sz="2800" dirty="0"/>
              <a:t> 		编译：从主菜单选“运行”—〉“编译运行”或快捷键“F9”（图7）。如果程序中存在词法、语法等错误，则编译过程失败。</a:t>
            </a:r>
          </a:p>
          <a:p>
            <a:pPr>
              <a:buFont typeface="Wingdings" panose="05000000000000000000" pitchFamily="2" charset="2"/>
              <a:buNone/>
            </a:pPr>
            <a:r>
              <a:rPr lang="zh-CN" altLang="en-US" sz="2800" dirty="0"/>
              <a:t>		编译器会在屏幕右下角的“Compile Log”标签页中显示错误信息,如（图8）所示，并且将源程序相应的错误行标成红色底色。</a:t>
            </a:r>
          </a:p>
        </p:txBody>
      </p:sp>
      <p:grpSp>
        <p:nvGrpSpPr>
          <p:cNvPr id="5" name="Group 4">
            <a:extLst>
              <a:ext uri="{FF2B5EF4-FFF2-40B4-BE49-F238E27FC236}">
                <a16:creationId xmlns:a16="http://schemas.microsoft.com/office/drawing/2014/main" id="{7C5E5DBD-865E-CF80-926B-7A62B2CDB9D5}"/>
              </a:ext>
            </a:extLst>
          </p:cNvPr>
          <p:cNvGrpSpPr>
            <a:grpSpLocks/>
          </p:cNvGrpSpPr>
          <p:nvPr/>
        </p:nvGrpSpPr>
        <p:grpSpPr bwMode="auto">
          <a:xfrm>
            <a:off x="5965371" y="910045"/>
            <a:ext cx="5495108" cy="2944768"/>
            <a:chOff x="0" y="0"/>
            <a:chExt cx="9180" cy="4836"/>
          </a:xfrm>
        </p:grpSpPr>
        <p:grpSp>
          <p:nvGrpSpPr>
            <p:cNvPr id="6" name="Group 5">
              <a:extLst>
                <a:ext uri="{FF2B5EF4-FFF2-40B4-BE49-F238E27FC236}">
                  <a16:creationId xmlns:a16="http://schemas.microsoft.com/office/drawing/2014/main" id="{5DE372FD-AD63-84C5-E6AC-C7A5645C6035}"/>
                </a:ext>
              </a:extLst>
            </p:cNvPr>
            <p:cNvGrpSpPr>
              <a:grpSpLocks/>
            </p:cNvGrpSpPr>
            <p:nvPr/>
          </p:nvGrpSpPr>
          <p:grpSpPr bwMode="auto">
            <a:xfrm>
              <a:off x="0" y="0"/>
              <a:ext cx="9180" cy="4836"/>
              <a:chOff x="0" y="0"/>
              <a:chExt cx="8460" cy="2652"/>
            </a:xfrm>
          </p:grpSpPr>
          <p:pic>
            <p:nvPicPr>
              <p:cNvPr id="8" name="Picture 6">
                <a:extLst>
                  <a:ext uri="{FF2B5EF4-FFF2-40B4-BE49-F238E27FC236}">
                    <a16:creationId xmlns:a16="http://schemas.microsoft.com/office/drawing/2014/main" id="{2ECB6C59-C643-E052-2E15-40AC2356B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646" t="54855" r="35587" b="25159"/>
              <a:stretch>
                <a:fillRect/>
              </a:stretch>
            </p:blipFill>
            <p:spPr bwMode="auto">
              <a:xfrm>
                <a:off x="4500" y="0"/>
                <a:ext cx="3960"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228C6FC2-2C29-F865-E59A-5685287B1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676" t="19916" r="34018" b="45145"/>
              <a:stretch>
                <a:fillRect/>
              </a:stretch>
            </p:blipFill>
            <p:spPr bwMode="auto">
              <a:xfrm>
                <a:off x="0" y="0"/>
                <a:ext cx="4090" cy="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a:extLst>
                  <a:ext uri="{FF2B5EF4-FFF2-40B4-BE49-F238E27FC236}">
                    <a16:creationId xmlns:a16="http://schemas.microsoft.com/office/drawing/2014/main" id="{FE26325D-85BB-9A0F-6781-968CB51E7EEB}"/>
                  </a:ext>
                </a:extLst>
              </p:cNvPr>
              <p:cNvSpPr txBox="1">
                <a:spLocks noChangeArrowheads="1"/>
              </p:cNvSpPr>
              <p:nvPr/>
            </p:nvSpPr>
            <p:spPr bwMode="auto">
              <a:xfrm>
                <a:off x="6300" y="1404"/>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图</a:t>
                </a:r>
                <a:r>
                  <a:rPr lang="en-US" altLang="zh-CN"/>
                  <a:t>8</a:t>
                </a:r>
              </a:p>
              <a:p>
                <a:endParaRPr lang="zh-CN" altLang="en-US"/>
              </a:p>
            </p:txBody>
          </p:sp>
          <p:sp>
            <p:nvSpPr>
              <p:cNvPr id="11" name="Text Box 9">
                <a:extLst>
                  <a:ext uri="{FF2B5EF4-FFF2-40B4-BE49-F238E27FC236}">
                    <a16:creationId xmlns:a16="http://schemas.microsoft.com/office/drawing/2014/main" id="{8803AED7-1689-C724-E0E4-56178477F8CC}"/>
                  </a:ext>
                </a:extLst>
              </p:cNvPr>
              <p:cNvSpPr txBox="1">
                <a:spLocks noChangeArrowheads="1"/>
              </p:cNvSpPr>
              <p:nvPr/>
            </p:nvSpPr>
            <p:spPr bwMode="auto">
              <a:xfrm>
                <a:off x="1260" y="2184"/>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图</a:t>
                </a:r>
                <a:r>
                  <a:rPr lang="en-US" altLang="zh-CN"/>
                  <a:t>7</a:t>
                </a:r>
              </a:p>
              <a:p>
                <a:endParaRPr lang="zh-CN" altLang="en-US"/>
              </a:p>
            </p:txBody>
          </p:sp>
        </p:grpSp>
        <p:sp>
          <p:nvSpPr>
            <p:cNvPr id="7" name="Oval 10">
              <a:extLst>
                <a:ext uri="{FF2B5EF4-FFF2-40B4-BE49-F238E27FC236}">
                  <a16:creationId xmlns:a16="http://schemas.microsoft.com/office/drawing/2014/main" id="{593F9DE3-0C5A-108E-1AD2-FF8B79364F39}"/>
                </a:ext>
              </a:extLst>
            </p:cNvPr>
            <p:cNvSpPr>
              <a:spLocks noChangeArrowheads="1"/>
            </p:cNvSpPr>
            <p:nvPr/>
          </p:nvSpPr>
          <p:spPr bwMode="auto">
            <a:xfrm>
              <a:off x="2340" y="1812"/>
              <a:ext cx="2340" cy="468"/>
            </a:xfrm>
            <a:prstGeom prst="ellipse">
              <a:avLst/>
            </a:pr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extLst>
      <p:ext uri="{BB962C8B-B14F-4D97-AF65-F5344CB8AC3E}">
        <p14:creationId xmlns:p14="http://schemas.microsoft.com/office/powerpoint/2010/main" val="3319053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r>
              <a:rPr lang="zh-CN" altLang="en-US" dirty="0"/>
              <a:t>运算符简写</a:t>
            </a:r>
          </a:p>
        </p:txBody>
      </p:sp>
      <p:sp>
        <p:nvSpPr>
          <p:cNvPr id="3" name="文本框 2">
            <a:extLst>
              <a:ext uri="{FF2B5EF4-FFF2-40B4-BE49-F238E27FC236}">
                <a16:creationId xmlns:a16="http://schemas.microsoft.com/office/drawing/2014/main" id="{7D83D8F6-8246-4EBF-3329-6F914A9307AF}"/>
              </a:ext>
            </a:extLst>
          </p:cNvPr>
          <p:cNvSpPr txBox="1"/>
          <p:nvPr/>
        </p:nvSpPr>
        <p:spPr>
          <a:xfrm>
            <a:off x="1110343" y="1628503"/>
            <a:ext cx="5869577" cy="5078313"/>
          </a:xfrm>
          <a:prstGeom prst="rect">
            <a:avLst/>
          </a:prstGeom>
          <a:noFill/>
        </p:spPr>
        <p:txBody>
          <a:bodyPr wrap="square" rtlCol="0">
            <a:spAutoFit/>
          </a:bodyPr>
          <a:lstStyle/>
          <a:p>
            <a:pPr>
              <a:buFont typeface="Wingdings" panose="05000000000000000000" pitchFamily="2" charset="2"/>
              <a:buNone/>
            </a:pPr>
            <a:r>
              <a:rPr lang="zh-CN" altLang="en-US" sz="1800" dirty="0"/>
              <a:t>在</a:t>
            </a:r>
            <a:r>
              <a:rPr lang="en-US" altLang="zh-CN" sz="1800" dirty="0"/>
              <a:t>C++</a:t>
            </a:r>
            <a:r>
              <a:rPr lang="zh-CN" altLang="en-US" sz="1800" dirty="0"/>
              <a:t>语言中，有一些运算可以简写，如下表所示。</a:t>
            </a:r>
          </a:p>
          <a:p>
            <a:pPr>
              <a:buFont typeface="Wingdings" panose="05000000000000000000" pitchFamily="2" charset="2"/>
              <a:buNone/>
            </a:pPr>
            <a:endParaRPr lang="zh-CN" altLang="en-US" sz="1800" dirty="0"/>
          </a:p>
          <a:p>
            <a:pPr>
              <a:buFont typeface="Wingdings" panose="05000000000000000000" pitchFamily="2" charset="2"/>
              <a:buNone/>
            </a:pPr>
            <a:endParaRPr lang="zh-CN" altLang="en-US" sz="1800" dirty="0"/>
          </a:p>
          <a:p>
            <a:pPr>
              <a:buFont typeface="Wingdings" panose="05000000000000000000" pitchFamily="2" charset="2"/>
              <a:buNone/>
            </a:pPr>
            <a:r>
              <a:rPr lang="zh-CN" altLang="en-US" sz="1800" dirty="0"/>
              <a:t>算术运算符、关系运算符、逻辑运算符和赋值运算符的优先级如下：</a:t>
            </a:r>
          </a:p>
          <a:p>
            <a:pPr>
              <a:buFont typeface="Wingdings" panose="05000000000000000000" pitchFamily="2" charset="2"/>
              <a:buNone/>
            </a:pPr>
            <a:r>
              <a:rPr lang="zh-CN" altLang="en-US" sz="1800" dirty="0"/>
              <a:t>　　赋值运算符      逻辑运算符       关系运算符      算术运算符</a:t>
            </a:r>
          </a:p>
          <a:p>
            <a:pPr>
              <a:buFont typeface="Wingdings" panose="05000000000000000000" pitchFamily="2" charset="2"/>
              <a:buNone/>
            </a:pPr>
            <a:r>
              <a:rPr lang="zh-CN" altLang="en-US" sz="1800" dirty="0"/>
              <a:t>                低                              高</a:t>
            </a:r>
          </a:p>
          <a:p>
            <a:pPr>
              <a:buFont typeface="Wingdings" panose="05000000000000000000" pitchFamily="2" charset="2"/>
              <a:buNone/>
            </a:pPr>
            <a:r>
              <a:rPr lang="zh-CN" altLang="en-US" sz="1800" dirty="0"/>
              <a:t>　　关系运算符的结合性为：自左至右。</a:t>
            </a:r>
          </a:p>
          <a:p>
            <a:pPr>
              <a:buFont typeface="Wingdings" panose="05000000000000000000" pitchFamily="2" charset="2"/>
              <a:buNone/>
            </a:pPr>
            <a:r>
              <a:rPr lang="zh-CN" altLang="en-US" sz="1800" dirty="0"/>
              <a:t>　　根据以上优先级和结合性，计算出以下表达式的结果（假设</a:t>
            </a:r>
            <a:r>
              <a:rPr lang="en-US" altLang="zh-CN" sz="1800" dirty="0"/>
              <a:t>a=3</a:t>
            </a:r>
            <a:r>
              <a:rPr lang="zh-CN" altLang="en-US" sz="1800" dirty="0"/>
              <a:t>，</a:t>
            </a:r>
            <a:r>
              <a:rPr lang="en-US" altLang="zh-CN" sz="1800" dirty="0"/>
              <a:t>b=2</a:t>
            </a:r>
            <a:r>
              <a:rPr lang="zh-CN" altLang="en-US" sz="1800" dirty="0"/>
              <a:t>，</a:t>
            </a:r>
            <a:r>
              <a:rPr lang="en-US" altLang="zh-CN" sz="1800" dirty="0"/>
              <a:t>c=1</a:t>
            </a:r>
            <a:r>
              <a:rPr lang="zh-CN" altLang="en-US" sz="1800" dirty="0"/>
              <a:t>）</a:t>
            </a:r>
          </a:p>
          <a:p>
            <a:pPr>
              <a:buFont typeface="Wingdings" panose="05000000000000000000" pitchFamily="2" charset="2"/>
              <a:buNone/>
            </a:pPr>
            <a:r>
              <a:rPr lang="zh-CN" altLang="en-US" sz="1800" dirty="0"/>
              <a:t>         </a:t>
            </a:r>
            <a:r>
              <a:rPr lang="en-US" altLang="zh-CN" sz="1800" dirty="0"/>
              <a:t>a&gt;b           </a:t>
            </a:r>
            <a:r>
              <a:rPr lang="zh-CN" altLang="en-US" sz="1800" dirty="0"/>
              <a:t>表达式为真，所以表达式的值为</a:t>
            </a:r>
            <a:r>
              <a:rPr lang="en-US" altLang="zh-CN" sz="1800" dirty="0"/>
              <a:t>1</a:t>
            </a:r>
          </a:p>
          <a:p>
            <a:pPr>
              <a:buFont typeface="Wingdings" panose="05000000000000000000" pitchFamily="2" charset="2"/>
              <a:buNone/>
            </a:pPr>
            <a:r>
              <a:rPr lang="en-US" altLang="zh-CN" sz="1800" dirty="0"/>
              <a:t>        (a&gt;b)==c       </a:t>
            </a:r>
            <a:r>
              <a:rPr lang="zh-CN" altLang="en-US" sz="1800" dirty="0"/>
              <a:t>表达式为真，所以表达式的值为</a:t>
            </a:r>
            <a:r>
              <a:rPr lang="en-US" altLang="zh-CN" sz="1800" dirty="0"/>
              <a:t>1</a:t>
            </a:r>
          </a:p>
          <a:p>
            <a:pPr>
              <a:buFont typeface="Wingdings" panose="05000000000000000000" pitchFamily="2" charset="2"/>
              <a:buNone/>
            </a:pPr>
            <a:r>
              <a:rPr lang="en-US" altLang="zh-CN" sz="1800" dirty="0"/>
              <a:t>        </a:t>
            </a:r>
            <a:r>
              <a:rPr lang="en-US" altLang="zh-CN" sz="1800" dirty="0" err="1"/>
              <a:t>b+c</a:t>
            </a:r>
            <a:r>
              <a:rPr lang="en-US" altLang="zh-CN" sz="1800" dirty="0"/>
              <a:t>&lt;a          </a:t>
            </a:r>
            <a:r>
              <a:rPr lang="zh-CN" altLang="en-US" sz="1800" dirty="0"/>
              <a:t>表达式为假，所以表达式的值为</a:t>
            </a:r>
            <a:r>
              <a:rPr lang="en-US" altLang="zh-CN" sz="1800" dirty="0"/>
              <a:t>0</a:t>
            </a:r>
          </a:p>
          <a:p>
            <a:pPr>
              <a:buFont typeface="Wingdings" panose="05000000000000000000" pitchFamily="2" charset="2"/>
              <a:buNone/>
            </a:pPr>
            <a:r>
              <a:rPr lang="en-US" altLang="zh-CN" sz="1800" dirty="0"/>
              <a:t>        d=a&gt;b          a&gt;b</a:t>
            </a:r>
            <a:r>
              <a:rPr lang="zh-CN" altLang="en-US" sz="1800" dirty="0"/>
              <a:t>为真，所以</a:t>
            </a:r>
            <a:r>
              <a:rPr lang="en-US" altLang="zh-CN" sz="1800" dirty="0"/>
              <a:t>d</a:t>
            </a:r>
            <a:r>
              <a:rPr lang="zh-CN" altLang="en-US" sz="1800" dirty="0"/>
              <a:t>的值为</a:t>
            </a:r>
            <a:r>
              <a:rPr lang="en-US" altLang="zh-CN" sz="1800" dirty="0"/>
              <a:t>1</a:t>
            </a:r>
          </a:p>
          <a:p>
            <a:pPr>
              <a:buFont typeface="Wingdings" panose="05000000000000000000" pitchFamily="2" charset="2"/>
              <a:buNone/>
            </a:pPr>
            <a:r>
              <a:rPr lang="en-US" altLang="zh-CN" sz="1800" dirty="0"/>
              <a:t>        f=a&gt;b&gt;c        a&gt;b</a:t>
            </a:r>
            <a:r>
              <a:rPr lang="zh-CN" altLang="en-US" sz="1800" dirty="0"/>
              <a:t>为真，结果为</a:t>
            </a:r>
            <a:r>
              <a:rPr lang="en-US" altLang="zh-CN" sz="1800" dirty="0"/>
              <a:t>1</a:t>
            </a:r>
            <a:r>
              <a:rPr lang="zh-CN" altLang="en-US" sz="1800" dirty="0"/>
              <a:t>，</a:t>
            </a:r>
            <a:r>
              <a:rPr lang="en-US" altLang="zh-CN" sz="1800" dirty="0"/>
              <a:t>1&gt;c</a:t>
            </a:r>
            <a:r>
              <a:rPr lang="zh-CN" altLang="en-US" sz="1800" dirty="0"/>
              <a:t>为假，所以</a:t>
            </a:r>
            <a:r>
              <a:rPr lang="en-US" altLang="zh-CN" sz="1800" dirty="0"/>
              <a:t>f</a:t>
            </a:r>
            <a:r>
              <a:rPr lang="zh-CN" altLang="en-US" sz="1800" dirty="0"/>
              <a:t>的值为</a:t>
            </a:r>
            <a:r>
              <a:rPr lang="en-US" altLang="zh-CN" sz="1800" dirty="0"/>
              <a:t>0</a:t>
            </a:r>
          </a:p>
          <a:p>
            <a:endParaRPr lang="zh-CN" altLang="en-US" dirty="0"/>
          </a:p>
        </p:txBody>
      </p:sp>
      <p:graphicFrame>
        <p:nvGraphicFramePr>
          <p:cNvPr id="5" name="Group 4">
            <a:extLst>
              <a:ext uri="{FF2B5EF4-FFF2-40B4-BE49-F238E27FC236}">
                <a16:creationId xmlns:a16="http://schemas.microsoft.com/office/drawing/2014/main" id="{9874918A-CF2F-1388-D80D-2665B2594C04}"/>
              </a:ext>
            </a:extLst>
          </p:cNvPr>
          <p:cNvGraphicFramePr>
            <a:graphicFrameLocks noGrp="1"/>
          </p:cNvGraphicFramePr>
          <p:nvPr>
            <p:extLst>
              <p:ext uri="{D42A27DB-BD31-4B8C-83A1-F6EECF244321}">
                <p14:modId xmlns:p14="http://schemas.microsoft.com/office/powerpoint/2010/main" val="595178305"/>
              </p:ext>
            </p:extLst>
          </p:nvPr>
        </p:nvGraphicFramePr>
        <p:xfrm>
          <a:off x="6852694" y="1238749"/>
          <a:ext cx="5184775" cy="2303463"/>
        </p:xfrm>
        <a:graphic>
          <a:graphicData uri="http://schemas.openxmlformats.org/drawingml/2006/table">
            <a:tbl>
              <a:tblPr/>
              <a:tblGrid>
                <a:gridCol w="1012825">
                  <a:extLst>
                    <a:ext uri="{9D8B030D-6E8A-4147-A177-3AD203B41FA5}">
                      <a16:colId xmlns:a16="http://schemas.microsoft.com/office/drawing/2014/main" val="1933193393"/>
                    </a:ext>
                  </a:extLst>
                </a:gridCol>
                <a:gridCol w="1014412">
                  <a:extLst>
                    <a:ext uri="{9D8B030D-6E8A-4147-A177-3AD203B41FA5}">
                      <a16:colId xmlns:a16="http://schemas.microsoft.com/office/drawing/2014/main" val="1625782493"/>
                    </a:ext>
                  </a:extLst>
                </a:gridCol>
                <a:gridCol w="971550">
                  <a:extLst>
                    <a:ext uri="{9D8B030D-6E8A-4147-A177-3AD203B41FA5}">
                      <a16:colId xmlns:a16="http://schemas.microsoft.com/office/drawing/2014/main" val="2046180998"/>
                    </a:ext>
                  </a:extLst>
                </a:gridCol>
                <a:gridCol w="1092200">
                  <a:extLst>
                    <a:ext uri="{9D8B030D-6E8A-4147-A177-3AD203B41FA5}">
                      <a16:colId xmlns:a16="http://schemas.microsoft.com/office/drawing/2014/main" val="2614513406"/>
                    </a:ext>
                  </a:extLst>
                </a:gridCol>
                <a:gridCol w="1093788">
                  <a:extLst>
                    <a:ext uri="{9D8B030D-6E8A-4147-A177-3AD203B41FA5}">
                      <a16:colId xmlns:a16="http://schemas.microsoft.com/office/drawing/2014/main" val="2338364293"/>
                    </a:ext>
                  </a:extLst>
                </a:gridCol>
              </a:tblGrid>
              <a:tr h="3841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简 写</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含 义</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简 写</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含 义</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7128804"/>
                  </a:ext>
                </a:extLst>
              </a:tr>
              <a:tr h="3841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a&amp;=b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a=a&amp;b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34921214"/>
                  </a:ext>
                </a:extLst>
              </a:tr>
              <a:tr h="3841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11307083"/>
                  </a:ext>
                </a:extLst>
              </a:tr>
              <a:tr h="3841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0056172"/>
                  </a:ext>
                </a:extLst>
              </a:tr>
              <a:tr h="38258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a&lt;&lt;=b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a=a&lt;&lt;b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6194481"/>
                  </a:ext>
                </a:extLst>
              </a:tr>
              <a:tr h="3841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a&gt;&gt;=b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a=a&gt;&gt;b</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2060609"/>
                  </a:ext>
                </a:extLst>
              </a:tr>
            </a:tbl>
          </a:graphicData>
        </a:graphic>
      </p:graphicFrame>
    </p:spTree>
    <p:extLst>
      <p:ext uri="{BB962C8B-B14F-4D97-AF65-F5344CB8AC3E}">
        <p14:creationId xmlns:p14="http://schemas.microsoft.com/office/powerpoint/2010/main" val="140697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r>
              <a:rPr lang="zh-CN" altLang="en-US" dirty="0"/>
              <a:t>数据输入输出</a:t>
            </a:r>
          </a:p>
        </p:txBody>
      </p:sp>
      <p:sp>
        <p:nvSpPr>
          <p:cNvPr id="3" name="文本框 2">
            <a:extLst>
              <a:ext uri="{FF2B5EF4-FFF2-40B4-BE49-F238E27FC236}">
                <a16:creationId xmlns:a16="http://schemas.microsoft.com/office/drawing/2014/main" id="{7D83D8F6-8246-4EBF-3329-6F914A9307AF}"/>
              </a:ext>
            </a:extLst>
          </p:cNvPr>
          <p:cNvSpPr txBox="1"/>
          <p:nvPr/>
        </p:nvSpPr>
        <p:spPr>
          <a:xfrm>
            <a:off x="1110343" y="1628503"/>
            <a:ext cx="5869577" cy="3139321"/>
          </a:xfrm>
          <a:prstGeom prst="rect">
            <a:avLst/>
          </a:prstGeom>
          <a:noFill/>
        </p:spPr>
        <p:txBody>
          <a:bodyPr wrap="square" rtlCol="0">
            <a:spAutoFit/>
          </a:bodyPr>
          <a:lstStyle/>
          <a:p>
            <a:pPr>
              <a:buFont typeface="Wingdings" panose="05000000000000000000" pitchFamily="2" charset="2"/>
              <a:buNone/>
            </a:pPr>
            <a:r>
              <a:rPr lang="zh-CN" altLang="en-US" sz="1800" dirty="0"/>
              <a:t>　　</a:t>
            </a:r>
            <a:r>
              <a:rPr lang="en-US" altLang="zh-CN" sz="1800" dirty="0"/>
              <a:t>C++</a:t>
            </a:r>
            <a:r>
              <a:rPr lang="zh-CN" altLang="en-US" sz="1800" dirty="0"/>
              <a:t>语言中没有提供专门的输入输出语句，所有的输入输出都是调用标准库函数中的输入输出函数来实现的。在使用时，应在源程序的开头使用如下语句：</a:t>
            </a:r>
          </a:p>
          <a:p>
            <a:pPr>
              <a:buFont typeface="Wingdings" panose="05000000000000000000" pitchFamily="2" charset="2"/>
              <a:buNone/>
            </a:pPr>
            <a:r>
              <a:rPr lang="zh-CN" altLang="en-US" sz="1800" dirty="0"/>
              <a:t>　　</a:t>
            </a:r>
            <a:r>
              <a:rPr lang="en-US" altLang="zh-CN" sz="1800" dirty="0"/>
              <a:t>#include&lt;iostream&gt;</a:t>
            </a:r>
          </a:p>
          <a:p>
            <a:pPr>
              <a:buFont typeface="Wingdings" panose="05000000000000000000" pitchFamily="2" charset="2"/>
              <a:buNone/>
            </a:pPr>
            <a:r>
              <a:rPr lang="zh-CN" altLang="en-US" sz="1800" dirty="0"/>
              <a:t>　　</a:t>
            </a:r>
            <a:r>
              <a:rPr lang="en-US" altLang="zh-CN" sz="1800" dirty="0"/>
              <a:t>#include&lt;cstdio&gt;</a:t>
            </a:r>
          </a:p>
          <a:p>
            <a:pPr>
              <a:buFont typeface="Wingdings" panose="05000000000000000000" pitchFamily="2" charset="2"/>
              <a:buNone/>
            </a:pPr>
            <a:r>
              <a:rPr lang="zh-CN" altLang="en-US" sz="1800" dirty="0"/>
              <a:t>　　</a:t>
            </a:r>
            <a:r>
              <a:rPr lang="en-US" altLang="zh-CN" sz="1800" dirty="0"/>
              <a:t>using namespace std;</a:t>
            </a:r>
          </a:p>
          <a:p>
            <a:pPr>
              <a:buFont typeface="Wingdings" panose="05000000000000000000" pitchFamily="2" charset="2"/>
              <a:buNone/>
            </a:pPr>
            <a:r>
              <a:rPr lang="zh-CN" altLang="en-US" sz="1800" dirty="0"/>
              <a:t>　　</a:t>
            </a:r>
          </a:p>
          <a:p>
            <a:pPr>
              <a:buFont typeface="Wingdings" panose="05000000000000000000" pitchFamily="2" charset="2"/>
              <a:buNone/>
            </a:pPr>
            <a:r>
              <a:rPr lang="zh-CN" altLang="en-US" sz="1800" dirty="0"/>
              <a:t>　　</a:t>
            </a:r>
            <a:r>
              <a:rPr lang="en-US" altLang="zh-CN" sz="1800" dirty="0"/>
              <a:t>C++</a:t>
            </a:r>
            <a:r>
              <a:rPr lang="zh-CN" altLang="en-US" sz="1800" dirty="0"/>
              <a:t>语言标准函数库提供了许多标准输入、输出函数，本节将介绍</a:t>
            </a:r>
            <a:r>
              <a:rPr lang="en-US" altLang="zh-CN" sz="1800" dirty="0"/>
              <a:t>6</a:t>
            </a:r>
            <a:r>
              <a:rPr lang="zh-CN" altLang="en-US" sz="1800" dirty="0"/>
              <a:t>个最基本的输入、输出函数：字符输入</a:t>
            </a:r>
            <a:r>
              <a:rPr lang="en-US" altLang="zh-CN" sz="1800" dirty="0" err="1"/>
              <a:t>getchar</a:t>
            </a:r>
            <a:r>
              <a:rPr lang="zh-CN" altLang="en-US" sz="1800" dirty="0"/>
              <a:t>，字符输出</a:t>
            </a:r>
            <a:r>
              <a:rPr lang="en-US" altLang="zh-CN" sz="1800" dirty="0" err="1"/>
              <a:t>putchar</a:t>
            </a:r>
            <a:r>
              <a:rPr lang="zh-CN" altLang="en-US" sz="1800" dirty="0"/>
              <a:t>，格式化输入</a:t>
            </a:r>
            <a:r>
              <a:rPr lang="en-US" altLang="zh-CN" sz="1800" dirty="0" err="1"/>
              <a:t>scanf</a:t>
            </a:r>
            <a:r>
              <a:rPr lang="zh-CN" altLang="en-US" sz="1800" dirty="0"/>
              <a:t>，格式化输出</a:t>
            </a:r>
            <a:r>
              <a:rPr lang="en-US" altLang="zh-CN" sz="1800" dirty="0" err="1"/>
              <a:t>prinf</a:t>
            </a:r>
            <a:r>
              <a:rPr lang="zh-CN" altLang="en-US" sz="1800" dirty="0"/>
              <a:t>，流输入</a:t>
            </a:r>
            <a:r>
              <a:rPr lang="en-US" altLang="zh-CN" sz="1800" dirty="0" err="1"/>
              <a:t>cin</a:t>
            </a:r>
            <a:r>
              <a:rPr lang="zh-CN" altLang="en-US" sz="1800" dirty="0"/>
              <a:t>，流输出</a:t>
            </a:r>
            <a:r>
              <a:rPr lang="en-US" altLang="zh-CN" sz="1800" dirty="0" err="1"/>
              <a:t>cout</a:t>
            </a:r>
            <a:r>
              <a:rPr lang="zh-CN" altLang="en-US" sz="1800" dirty="0"/>
              <a:t>。</a:t>
            </a:r>
          </a:p>
        </p:txBody>
      </p:sp>
    </p:spTree>
    <p:extLst>
      <p:ext uri="{BB962C8B-B14F-4D97-AF65-F5344CB8AC3E}">
        <p14:creationId xmlns:p14="http://schemas.microsoft.com/office/powerpoint/2010/main" val="333287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r>
              <a:rPr lang="zh-CN" altLang="en-US" dirty="0"/>
              <a:t>字符输入函数</a:t>
            </a:r>
            <a:r>
              <a:rPr lang="en-US" altLang="zh-CN" dirty="0" err="1"/>
              <a:t>getchar</a:t>
            </a:r>
            <a:endParaRPr lang="zh-CN" altLang="en-US" dirty="0"/>
          </a:p>
        </p:txBody>
      </p:sp>
      <p:sp>
        <p:nvSpPr>
          <p:cNvPr id="3" name="文本框 2">
            <a:extLst>
              <a:ext uri="{FF2B5EF4-FFF2-40B4-BE49-F238E27FC236}">
                <a16:creationId xmlns:a16="http://schemas.microsoft.com/office/drawing/2014/main" id="{7D83D8F6-8246-4EBF-3329-6F914A9307AF}"/>
              </a:ext>
            </a:extLst>
          </p:cNvPr>
          <p:cNvSpPr txBox="1"/>
          <p:nvPr/>
        </p:nvSpPr>
        <p:spPr>
          <a:xfrm>
            <a:off x="1110343" y="1628503"/>
            <a:ext cx="5869577" cy="4524315"/>
          </a:xfrm>
          <a:prstGeom prst="rect">
            <a:avLst/>
          </a:prstGeom>
          <a:noFill/>
        </p:spPr>
        <p:txBody>
          <a:bodyPr wrap="square" rtlCol="0">
            <a:spAutoFit/>
          </a:bodyPr>
          <a:lstStyle/>
          <a:p>
            <a:pPr>
              <a:buFont typeface="Wingdings" panose="05000000000000000000" pitchFamily="2" charset="2"/>
              <a:buNone/>
            </a:pPr>
            <a:r>
              <a:rPr lang="zh-CN" altLang="en-US" sz="1800" dirty="0"/>
              <a:t>　　　  </a:t>
            </a:r>
            <a:r>
              <a:rPr lang="en-US" altLang="zh-CN" sz="1800" dirty="0" err="1"/>
              <a:t>getchar</a:t>
            </a:r>
            <a:r>
              <a:rPr lang="zh-CN" altLang="en-US" sz="1800" dirty="0"/>
              <a:t>函数是接收从键盘输入的单个字符数据。它是一个无参函数，其语法格式为：</a:t>
            </a:r>
          </a:p>
          <a:p>
            <a:pPr>
              <a:buFont typeface="Wingdings" panose="05000000000000000000" pitchFamily="2" charset="2"/>
              <a:buNone/>
            </a:pPr>
            <a:r>
              <a:rPr lang="zh-CN" altLang="en-US" sz="1800" dirty="0"/>
              <a:t>　　　　</a:t>
            </a:r>
            <a:r>
              <a:rPr lang="en-US" altLang="zh-CN" sz="1800" dirty="0" err="1"/>
              <a:t>getchar</a:t>
            </a:r>
            <a:r>
              <a:rPr lang="en-US" altLang="zh-CN" sz="1800" dirty="0"/>
              <a:t>();</a:t>
            </a:r>
          </a:p>
          <a:p>
            <a:pPr>
              <a:buFont typeface="Wingdings" panose="05000000000000000000" pitchFamily="2" charset="2"/>
              <a:buNone/>
            </a:pPr>
            <a:r>
              <a:rPr lang="en-US" altLang="zh-CN" sz="1800" dirty="0"/>
              <a:t>【</a:t>
            </a:r>
            <a:r>
              <a:rPr lang="zh-CN" altLang="en-US" sz="1800" dirty="0"/>
              <a:t>说明</a:t>
            </a:r>
            <a:r>
              <a:rPr lang="en-US" altLang="zh-CN" sz="1800" dirty="0"/>
              <a:t>】</a:t>
            </a:r>
          </a:p>
          <a:p>
            <a:pPr>
              <a:buFont typeface="Wingdings" panose="05000000000000000000" pitchFamily="2" charset="2"/>
              <a:buNone/>
            </a:pPr>
            <a:r>
              <a:rPr lang="zh-CN" altLang="en-US" sz="1800" dirty="0"/>
              <a:t>　　　</a:t>
            </a:r>
            <a:r>
              <a:rPr lang="en-US" altLang="zh-CN" sz="1800" dirty="0"/>
              <a:t>1)</a:t>
            </a:r>
            <a:r>
              <a:rPr lang="zh-CN" altLang="en-US" sz="1800" dirty="0"/>
              <a:t>通常把输入的字符赋予一个字符变量，构成赋值语句。例如：</a:t>
            </a:r>
          </a:p>
          <a:p>
            <a:pPr>
              <a:buFont typeface="Wingdings" panose="05000000000000000000" pitchFamily="2" charset="2"/>
              <a:buNone/>
            </a:pPr>
            <a:r>
              <a:rPr lang="zh-CN" altLang="en-US" sz="1800" dirty="0"/>
              <a:t>　　　   </a:t>
            </a:r>
            <a:r>
              <a:rPr lang="en-US" altLang="zh-CN" sz="1800" dirty="0"/>
              <a:t>char  </a:t>
            </a:r>
            <a:r>
              <a:rPr lang="en-US" altLang="zh-CN" sz="1800" dirty="0" err="1"/>
              <a:t>ch</a:t>
            </a:r>
            <a:r>
              <a:rPr lang="en-US" altLang="zh-CN" sz="1800" dirty="0"/>
              <a:t>;</a:t>
            </a:r>
          </a:p>
          <a:p>
            <a:pPr>
              <a:buFont typeface="Wingdings" panose="05000000000000000000" pitchFamily="2" charset="2"/>
              <a:buNone/>
            </a:pPr>
            <a:r>
              <a:rPr lang="zh-CN" altLang="en-US" sz="1800" dirty="0"/>
              <a:t>　　　   </a:t>
            </a:r>
            <a:r>
              <a:rPr lang="en-US" altLang="zh-CN" sz="1800" dirty="0" err="1"/>
              <a:t>ch</a:t>
            </a:r>
            <a:r>
              <a:rPr lang="en-US" altLang="zh-CN" sz="1800" dirty="0"/>
              <a:t>=</a:t>
            </a:r>
            <a:r>
              <a:rPr lang="en-US" altLang="zh-CN" sz="1800" dirty="0" err="1"/>
              <a:t>getchar</a:t>
            </a:r>
            <a:r>
              <a:rPr lang="en-US" altLang="zh-CN" sz="1800" dirty="0"/>
              <a:t>();</a:t>
            </a:r>
          </a:p>
          <a:p>
            <a:pPr>
              <a:buFont typeface="Wingdings" panose="05000000000000000000" pitchFamily="2" charset="2"/>
              <a:buNone/>
            </a:pPr>
            <a:r>
              <a:rPr lang="zh-CN" altLang="en-US" sz="1800" dirty="0"/>
              <a:t>　　　</a:t>
            </a:r>
            <a:r>
              <a:rPr lang="en-US" altLang="zh-CN" sz="1800" dirty="0"/>
              <a:t>2) </a:t>
            </a:r>
            <a:r>
              <a:rPr lang="en-US" altLang="zh-CN" sz="1800" dirty="0" err="1"/>
              <a:t>getchar</a:t>
            </a:r>
            <a:r>
              <a:rPr lang="zh-CN" altLang="en-US" sz="1800" dirty="0"/>
              <a:t>函数只能接受单个字符，输入数字也按字符处理。</a:t>
            </a:r>
          </a:p>
          <a:p>
            <a:pPr>
              <a:buFont typeface="Wingdings" panose="05000000000000000000" pitchFamily="2" charset="2"/>
              <a:buNone/>
            </a:pPr>
            <a:r>
              <a:rPr lang="zh-CN" altLang="en-US" sz="1800" dirty="0"/>
              <a:t>　　　</a:t>
            </a:r>
            <a:r>
              <a:rPr lang="en-US" altLang="zh-CN" sz="1800" dirty="0"/>
              <a:t>3)</a:t>
            </a:r>
            <a:r>
              <a:rPr lang="zh-CN" altLang="en-US" sz="1800" dirty="0"/>
              <a:t>输入多于一个字符时，只接收第一个字符。</a:t>
            </a:r>
          </a:p>
          <a:p>
            <a:pPr>
              <a:buFont typeface="Wingdings" panose="05000000000000000000" pitchFamily="2" charset="2"/>
              <a:buNone/>
            </a:pPr>
            <a:r>
              <a:rPr lang="zh-CN" altLang="en-US" sz="1800" dirty="0"/>
              <a:t>　　　</a:t>
            </a:r>
            <a:r>
              <a:rPr lang="en-US" altLang="zh-CN" sz="1800" dirty="0"/>
              <a:t>4) </a:t>
            </a:r>
            <a:r>
              <a:rPr lang="en-US" altLang="zh-CN" sz="1800" dirty="0" err="1"/>
              <a:t>getchar</a:t>
            </a:r>
            <a:r>
              <a:rPr lang="zh-CN" altLang="en-US" sz="1800" dirty="0"/>
              <a:t>函数等待用户输入，直到按回车键才结束，可用于暂停程序的运行，直到输入一个回车键。</a:t>
            </a:r>
          </a:p>
          <a:p>
            <a:pPr>
              <a:buFont typeface="Wingdings" panose="05000000000000000000" pitchFamily="2" charset="2"/>
              <a:buNone/>
            </a:pPr>
            <a:r>
              <a:rPr lang="zh-CN" altLang="en-US" sz="1800" dirty="0"/>
              <a:t>　　　</a:t>
            </a:r>
            <a:r>
              <a:rPr lang="en-US" altLang="zh-CN" sz="1800" dirty="0"/>
              <a:t>5)</a:t>
            </a:r>
            <a:r>
              <a:rPr lang="zh-CN" altLang="en-US" sz="1800" dirty="0"/>
              <a:t>如果在程序中连续有两个以上</a:t>
            </a:r>
            <a:r>
              <a:rPr lang="en-US" altLang="zh-CN" sz="1800" dirty="0" err="1"/>
              <a:t>getchar</a:t>
            </a:r>
            <a:r>
              <a:rPr lang="en-US" altLang="zh-CN" sz="1800" dirty="0"/>
              <a:t>()</a:t>
            </a:r>
            <a:r>
              <a:rPr lang="zh-CN" altLang="en-US" sz="1800" dirty="0"/>
              <a:t>函数，应该一次性输入所需字符，最后再按回车键，否则会把回车作为一个字符传给后面的</a:t>
            </a:r>
            <a:r>
              <a:rPr lang="en-US" altLang="zh-CN" sz="1800" dirty="0" err="1"/>
              <a:t>getchar</a:t>
            </a:r>
            <a:r>
              <a:rPr lang="en-US" altLang="zh-CN" sz="1800" dirty="0"/>
              <a:t>()</a:t>
            </a:r>
            <a:r>
              <a:rPr lang="zh-CN" altLang="en-US" sz="1800" dirty="0"/>
              <a:t>函数。</a:t>
            </a:r>
          </a:p>
        </p:txBody>
      </p:sp>
    </p:spTree>
    <p:extLst>
      <p:ext uri="{BB962C8B-B14F-4D97-AF65-F5344CB8AC3E}">
        <p14:creationId xmlns:p14="http://schemas.microsoft.com/office/powerpoint/2010/main" val="4007373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r>
              <a:rPr lang="zh-CN" altLang="en-US" dirty="0"/>
              <a:t>字符输出函数</a:t>
            </a:r>
            <a:r>
              <a:rPr lang="en-US" altLang="zh-CN" dirty="0" err="1"/>
              <a:t>putchar</a:t>
            </a:r>
            <a:endParaRPr lang="zh-CN" altLang="en-US" dirty="0"/>
          </a:p>
        </p:txBody>
      </p:sp>
      <p:sp>
        <p:nvSpPr>
          <p:cNvPr id="3" name="文本框 2">
            <a:extLst>
              <a:ext uri="{FF2B5EF4-FFF2-40B4-BE49-F238E27FC236}">
                <a16:creationId xmlns:a16="http://schemas.microsoft.com/office/drawing/2014/main" id="{7D83D8F6-8246-4EBF-3329-6F914A9307AF}"/>
              </a:ext>
            </a:extLst>
          </p:cNvPr>
          <p:cNvSpPr txBox="1"/>
          <p:nvPr/>
        </p:nvSpPr>
        <p:spPr>
          <a:xfrm>
            <a:off x="1110343" y="1628503"/>
            <a:ext cx="8042366" cy="4524315"/>
          </a:xfrm>
          <a:prstGeom prst="rect">
            <a:avLst/>
          </a:prstGeom>
          <a:noFill/>
        </p:spPr>
        <p:txBody>
          <a:bodyPr wrap="square" rtlCol="0">
            <a:spAutoFit/>
          </a:bodyPr>
          <a:lstStyle/>
          <a:p>
            <a:pPr>
              <a:buFont typeface="Wingdings" panose="05000000000000000000" pitchFamily="2" charset="2"/>
              <a:buNone/>
            </a:pPr>
            <a:r>
              <a:rPr lang="zh-CN" altLang="en-US" sz="1800" dirty="0"/>
              <a:t>　　     </a:t>
            </a:r>
            <a:r>
              <a:rPr lang="en-US" altLang="zh-CN" sz="1800" dirty="0" err="1"/>
              <a:t>putchar</a:t>
            </a:r>
            <a:r>
              <a:rPr lang="zh-CN" altLang="en-US" sz="1800" dirty="0"/>
              <a:t>函数是字符输出函数，功能是向标准输出设备</a:t>
            </a:r>
            <a:r>
              <a:rPr lang="en-US" altLang="zh-CN" sz="1800" dirty="0"/>
              <a:t>(</a:t>
            </a:r>
            <a:r>
              <a:rPr lang="zh-CN" altLang="en-US" sz="1800" dirty="0"/>
              <a:t>如显示器</a:t>
            </a:r>
            <a:r>
              <a:rPr lang="en-US" altLang="zh-CN" sz="1800" dirty="0"/>
              <a:t>)</a:t>
            </a:r>
            <a:r>
              <a:rPr lang="zh-CN" altLang="en-US" sz="1800" dirty="0"/>
              <a:t>输出单个字符数据，其语法格式为： </a:t>
            </a:r>
          </a:p>
          <a:p>
            <a:pPr>
              <a:buFont typeface="Wingdings" panose="05000000000000000000" pitchFamily="2" charset="2"/>
              <a:buNone/>
            </a:pPr>
            <a:r>
              <a:rPr lang="zh-CN" altLang="en-US" sz="1800" dirty="0"/>
              <a:t>　 </a:t>
            </a:r>
            <a:r>
              <a:rPr lang="en-US" altLang="zh-CN" sz="1800" dirty="0" err="1"/>
              <a:t>putchar</a:t>
            </a:r>
            <a:r>
              <a:rPr lang="en-US" altLang="zh-CN" sz="1800" dirty="0"/>
              <a:t>(</a:t>
            </a:r>
            <a:r>
              <a:rPr lang="en-US" altLang="zh-CN" sz="1800" dirty="0" err="1"/>
              <a:t>ch</a:t>
            </a:r>
            <a:r>
              <a:rPr lang="en-US" altLang="zh-CN" sz="1800" dirty="0"/>
              <a:t>);                      //</a:t>
            </a:r>
            <a:r>
              <a:rPr lang="zh-CN" altLang="en-US" sz="1800" dirty="0"/>
              <a:t>其中，</a:t>
            </a:r>
            <a:r>
              <a:rPr lang="en-US" altLang="zh-CN" sz="1800" dirty="0" err="1"/>
              <a:t>ch</a:t>
            </a:r>
            <a:r>
              <a:rPr lang="zh-CN" altLang="en-US" sz="1800" dirty="0"/>
              <a:t>为一个字符变量或常量。</a:t>
            </a:r>
          </a:p>
          <a:p>
            <a:pPr>
              <a:buFont typeface="Wingdings" panose="05000000000000000000" pitchFamily="2" charset="2"/>
              <a:buNone/>
            </a:pPr>
            <a:r>
              <a:rPr lang="zh-CN" altLang="en-US" sz="1800" dirty="0"/>
              <a:t>     例</a:t>
            </a:r>
            <a:r>
              <a:rPr lang="en-US" altLang="zh-CN" sz="1800" dirty="0"/>
              <a:t>2.9  </a:t>
            </a:r>
            <a:r>
              <a:rPr lang="zh-CN" altLang="en-US" sz="1800" dirty="0"/>
              <a:t>利用</a:t>
            </a:r>
            <a:r>
              <a:rPr lang="en-US" altLang="zh-CN" sz="1800" dirty="0" err="1"/>
              <a:t>putchar</a:t>
            </a:r>
            <a:r>
              <a:rPr lang="en-US" altLang="zh-CN" sz="1800" dirty="0"/>
              <a:t> </a:t>
            </a:r>
            <a:r>
              <a:rPr lang="zh-CN" altLang="en-US" sz="1800" dirty="0"/>
              <a:t>函数输出字符。</a:t>
            </a:r>
          </a:p>
          <a:p>
            <a:pPr>
              <a:buFont typeface="Wingdings" panose="05000000000000000000" pitchFamily="2" charset="2"/>
              <a:buNone/>
            </a:pPr>
            <a:r>
              <a:rPr lang="zh-CN" altLang="en-US" sz="1800" dirty="0"/>
              <a:t>　　　</a:t>
            </a:r>
            <a:r>
              <a:rPr lang="en-US" altLang="zh-CN" sz="1800" dirty="0"/>
              <a:t>#include&lt;cstdio&gt;</a:t>
            </a:r>
          </a:p>
          <a:p>
            <a:pPr>
              <a:buFont typeface="Wingdings" panose="05000000000000000000" pitchFamily="2" charset="2"/>
              <a:buNone/>
            </a:pPr>
            <a:r>
              <a:rPr lang="zh-CN" altLang="en-US" sz="1800" dirty="0"/>
              <a:t>　　　</a:t>
            </a:r>
            <a:r>
              <a:rPr lang="en-US" altLang="zh-CN" sz="1800" dirty="0"/>
              <a:t>#include&lt;iostream&gt;</a:t>
            </a:r>
          </a:p>
          <a:p>
            <a:pPr>
              <a:buFont typeface="Wingdings" panose="05000000000000000000" pitchFamily="2" charset="2"/>
              <a:buNone/>
            </a:pPr>
            <a:r>
              <a:rPr lang="zh-CN" altLang="en-US" sz="1800" dirty="0"/>
              <a:t>　　　</a:t>
            </a:r>
            <a:r>
              <a:rPr lang="en-US" altLang="zh-CN" sz="1800" dirty="0"/>
              <a:t>using namespace std;</a:t>
            </a:r>
          </a:p>
          <a:p>
            <a:pPr>
              <a:buFont typeface="Wingdings" panose="05000000000000000000" pitchFamily="2" charset="2"/>
              <a:buNone/>
            </a:pPr>
            <a:r>
              <a:rPr lang="zh-CN" altLang="en-US" sz="1800" dirty="0"/>
              <a:t>　　　</a:t>
            </a:r>
            <a:r>
              <a:rPr lang="en-US" altLang="zh-CN" sz="1800" dirty="0"/>
              <a:t>int main()</a:t>
            </a:r>
          </a:p>
          <a:p>
            <a:pPr>
              <a:buFont typeface="Wingdings" panose="05000000000000000000" pitchFamily="2" charset="2"/>
              <a:buNone/>
            </a:pPr>
            <a:r>
              <a:rPr lang="zh-CN" altLang="en-US" sz="1800" dirty="0"/>
              <a:t>　　　</a:t>
            </a:r>
            <a:r>
              <a:rPr lang="en-US" altLang="zh-CN" sz="1800" dirty="0"/>
              <a:t>{</a:t>
            </a:r>
          </a:p>
          <a:p>
            <a:pPr>
              <a:buFont typeface="Wingdings" panose="05000000000000000000" pitchFamily="2" charset="2"/>
              <a:buNone/>
            </a:pPr>
            <a:r>
              <a:rPr lang="zh-CN" altLang="en-US" sz="1800" dirty="0"/>
              <a:t>　　　 </a:t>
            </a:r>
            <a:r>
              <a:rPr lang="en-US" altLang="zh-CN" sz="1800" dirty="0"/>
              <a:t>char c='B';                          //</a:t>
            </a:r>
            <a:r>
              <a:rPr lang="zh-CN" altLang="en-US" sz="1800" dirty="0"/>
              <a:t>定义字符变量</a:t>
            </a:r>
            <a:r>
              <a:rPr lang="en-US" altLang="zh-CN" sz="1800" dirty="0"/>
              <a:t>c</a:t>
            </a:r>
            <a:r>
              <a:rPr lang="zh-CN" altLang="en-US" sz="1800" dirty="0"/>
              <a:t>并赋值</a:t>
            </a:r>
            <a:r>
              <a:rPr lang="en-US" altLang="zh-CN" sz="1800" dirty="0"/>
              <a:t>'B'</a:t>
            </a:r>
          </a:p>
          <a:p>
            <a:pPr>
              <a:buFont typeface="Wingdings" panose="05000000000000000000" pitchFamily="2" charset="2"/>
              <a:buNone/>
            </a:pPr>
            <a:r>
              <a:rPr lang="zh-CN" altLang="en-US" sz="1800" dirty="0"/>
              <a:t>　　　   </a:t>
            </a:r>
            <a:r>
              <a:rPr lang="en-US" altLang="zh-CN" sz="1800" dirty="0" err="1"/>
              <a:t>putchar</a:t>
            </a:r>
            <a:r>
              <a:rPr lang="en-US" altLang="zh-CN" sz="1800" dirty="0"/>
              <a:t>(c);                       //</a:t>
            </a:r>
            <a:r>
              <a:rPr lang="zh-CN" altLang="en-US" sz="1800" dirty="0"/>
              <a:t>输出该字符</a:t>
            </a:r>
          </a:p>
          <a:p>
            <a:pPr>
              <a:buFont typeface="Wingdings" panose="05000000000000000000" pitchFamily="2" charset="2"/>
              <a:buNone/>
            </a:pPr>
            <a:r>
              <a:rPr lang="zh-CN" altLang="en-US" sz="1800" dirty="0"/>
              <a:t>　　　   </a:t>
            </a:r>
            <a:r>
              <a:rPr lang="en-US" altLang="zh-CN" sz="1800" dirty="0" err="1"/>
              <a:t>putchar</a:t>
            </a:r>
            <a:r>
              <a:rPr lang="en-US" altLang="zh-CN" sz="1800" dirty="0"/>
              <a:t>('\x42');                 //</a:t>
            </a:r>
            <a:r>
              <a:rPr lang="zh-CN" altLang="en-US" sz="1800" dirty="0"/>
              <a:t>用转义字符输出字母</a:t>
            </a:r>
            <a:r>
              <a:rPr lang="en-US" altLang="zh-CN" sz="1800" dirty="0"/>
              <a:t>'B'</a:t>
            </a:r>
          </a:p>
          <a:p>
            <a:pPr>
              <a:buFont typeface="Wingdings" panose="05000000000000000000" pitchFamily="2" charset="2"/>
              <a:buNone/>
            </a:pPr>
            <a:r>
              <a:rPr lang="zh-CN" altLang="en-US" sz="1800" dirty="0"/>
              <a:t>　　　   </a:t>
            </a:r>
            <a:r>
              <a:rPr lang="en-US" altLang="zh-CN" sz="1800" dirty="0" err="1"/>
              <a:t>putchar</a:t>
            </a:r>
            <a:r>
              <a:rPr lang="en-US" altLang="zh-CN" sz="1800" dirty="0"/>
              <a:t>(0x42);                 //</a:t>
            </a:r>
            <a:r>
              <a:rPr lang="zh-CN" altLang="en-US" sz="1800" dirty="0"/>
              <a:t>用</a:t>
            </a:r>
            <a:r>
              <a:rPr lang="en-US" altLang="zh-CN" sz="1800" dirty="0"/>
              <a:t>16</a:t>
            </a:r>
            <a:r>
              <a:rPr lang="zh-CN" altLang="en-US" sz="1800" dirty="0"/>
              <a:t>进制</a:t>
            </a:r>
            <a:r>
              <a:rPr lang="en-US" altLang="zh-CN" sz="1800" dirty="0"/>
              <a:t>ASCII</a:t>
            </a:r>
            <a:r>
              <a:rPr lang="zh-CN" altLang="en-US" sz="1800" dirty="0"/>
              <a:t>码值输出字母</a:t>
            </a:r>
            <a:r>
              <a:rPr lang="en-US" altLang="zh-CN" sz="1800" dirty="0"/>
              <a:t>'B'</a:t>
            </a:r>
          </a:p>
          <a:p>
            <a:pPr>
              <a:buFont typeface="Wingdings" panose="05000000000000000000" pitchFamily="2" charset="2"/>
              <a:buNone/>
            </a:pPr>
            <a:r>
              <a:rPr lang="zh-CN" altLang="en-US" sz="1800" dirty="0"/>
              <a:t>　　　   </a:t>
            </a:r>
            <a:r>
              <a:rPr lang="en-US" altLang="zh-CN" sz="1800" dirty="0" err="1"/>
              <a:t>putchar</a:t>
            </a:r>
            <a:r>
              <a:rPr lang="en-US" altLang="zh-CN" sz="1800" dirty="0"/>
              <a:t>(66);                     //</a:t>
            </a:r>
            <a:r>
              <a:rPr lang="zh-CN" altLang="en-US" sz="1800" dirty="0"/>
              <a:t>用</a:t>
            </a:r>
            <a:r>
              <a:rPr lang="en-US" altLang="zh-CN" sz="1800" dirty="0"/>
              <a:t>10</a:t>
            </a:r>
            <a:r>
              <a:rPr lang="zh-CN" altLang="en-US" sz="1800" dirty="0"/>
              <a:t>进制</a:t>
            </a:r>
            <a:r>
              <a:rPr lang="en-US" altLang="zh-CN" sz="1800" dirty="0"/>
              <a:t>ASCII</a:t>
            </a:r>
            <a:r>
              <a:rPr lang="zh-CN" altLang="en-US" sz="1800" dirty="0"/>
              <a:t>码值输出字母</a:t>
            </a:r>
            <a:r>
              <a:rPr lang="en-US" altLang="zh-CN" sz="1800" dirty="0"/>
              <a:t>'B'</a:t>
            </a:r>
          </a:p>
          <a:p>
            <a:pPr>
              <a:buFont typeface="Wingdings" panose="05000000000000000000" pitchFamily="2" charset="2"/>
              <a:buNone/>
            </a:pPr>
            <a:r>
              <a:rPr lang="zh-CN" altLang="en-US" sz="1800" dirty="0"/>
              <a:t>　　　</a:t>
            </a:r>
            <a:r>
              <a:rPr lang="en-US" altLang="zh-CN" sz="1800" dirty="0"/>
              <a:t>}</a:t>
            </a:r>
          </a:p>
          <a:p>
            <a:pPr>
              <a:buFont typeface="Wingdings" panose="05000000000000000000" pitchFamily="2" charset="2"/>
              <a:buNone/>
            </a:pPr>
            <a:r>
              <a:rPr lang="zh-CN" altLang="en-US" sz="1800" dirty="0"/>
              <a:t>运行结果：</a:t>
            </a:r>
            <a:r>
              <a:rPr lang="en-US" altLang="zh-CN" sz="1800" dirty="0"/>
              <a:t>BBBB</a:t>
            </a:r>
          </a:p>
        </p:txBody>
      </p:sp>
    </p:spTree>
    <p:extLst>
      <p:ext uri="{BB962C8B-B14F-4D97-AF65-F5344CB8AC3E}">
        <p14:creationId xmlns:p14="http://schemas.microsoft.com/office/powerpoint/2010/main" val="2057570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r>
              <a:rPr lang="zh-CN" altLang="en-US" dirty="0"/>
              <a:t>通过</a:t>
            </a:r>
            <a:r>
              <a:rPr lang="en-US" altLang="zh-CN" dirty="0" err="1"/>
              <a:t>cout</a:t>
            </a:r>
            <a:r>
              <a:rPr lang="zh-CN" altLang="en-US" dirty="0"/>
              <a:t>流输出数据</a:t>
            </a:r>
          </a:p>
        </p:txBody>
      </p:sp>
      <p:sp>
        <p:nvSpPr>
          <p:cNvPr id="3" name="文本框 2">
            <a:extLst>
              <a:ext uri="{FF2B5EF4-FFF2-40B4-BE49-F238E27FC236}">
                <a16:creationId xmlns:a16="http://schemas.microsoft.com/office/drawing/2014/main" id="{7D83D8F6-8246-4EBF-3329-6F914A9307AF}"/>
              </a:ext>
            </a:extLst>
          </p:cNvPr>
          <p:cNvSpPr txBox="1"/>
          <p:nvPr/>
        </p:nvSpPr>
        <p:spPr>
          <a:xfrm>
            <a:off x="1110343" y="1628503"/>
            <a:ext cx="8042366" cy="2862322"/>
          </a:xfrm>
          <a:prstGeom prst="rect">
            <a:avLst/>
          </a:prstGeom>
          <a:noFill/>
        </p:spPr>
        <p:txBody>
          <a:bodyPr wrap="square" rtlCol="0">
            <a:spAutoFit/>
          </a:bodyPr>
          <a:lstStyle/>
          <a:p>
            <a:pPr>
              <a:buFont typeface="Wingdings" panose="05000000000000000000" pitchFamily="2" charset="2"/>
              <a:buNone/>
            </a:pPr>
            <a:r>
              <a:rPr lang="zh-CN" altLang="en-US" sz="1800" dirty="0"/>
              <a:t>　　流插入运算符</a:t>
            </a:r>
            <a:r>
              <a:rPr lang="en-US" altLang="zh-CN" sz="1800" dirty="0"/>
              <a:t>&lt;&lt;</a:t>
            </a:r>
            <a:r>
              <a:rPr lang="zh-CN" altLang="en-US" sz="1800" dirty="0"/>
              <a:t>和</a:t>
            </a:r>
            <a:r>
              <a:rPr lang="en-US" altLang="zh-CN" sz="1800" dirty="0" err="1"/>
              <a:t>cout</a:t>
            </a:r>
            <a:r>
              <a:rPr lang="zh-CN" altLang="en-US" sz="1800" dirty="0"/>
              <a:t>结合在一起使用，可向显示器屏幕输出数据。</a:t>
            </a:r>
          </a:p>
          <a:p>
            <a:pPr>
              <a:buFont typeface="Wingdings" panose="05000000000000000000" pitchFamily="2" charset="2"/>
              <a:buNone/>
            </a:pPr>
            <a:endParaRPr lang="zh-CN" altLang="en-US" sz="1800" dirty="0"/>
          </a:p>
          <a:p>
            <a:pPr>
              <a:buFont typeface="Wingdings" panose="05000000000000000000" pitchFamily="2" charset="2"/>
              <a:buNone/>
            </a:pPr>
            <a:r>
              <a:rPr lang="zh-CN" altLang="en-US" sz="1800" dirty="0"/>
              <a:t>格式</a:t>
            </a:r>
            <a:r>
              <a:rPr lang="en-US" altLang="zh-CN" sz="1800" dirty="0"/>
              <a:t>1</a:t>
            </a:r>
            <a:r>
              <a:rPr lang="zh-CN" altLang="en-US" sz="1800" dirty="0"/>
              <a:t>：</a:t>
            </a:r>
          </a:p>
          <a:p>
            <a:pPr>
              <a:buFont typeface="Wingdings" panose="05000000000000000000" pitchFamily="2" charset="2"/>
              <a:buNone/>
            </a:pPr>
            <a:r>
              <a:rPr lang="zh-CN" altLang="en-US" sz="1800" dirty="0"/>
              <a:t>　　功能：它把表达式的值输出到屏幕上，该表达式可以是各种基本类型的常量、变量或者由它们组成的表达式。输出时，程序根据表达式的类型和数值大小，采用不同的默认格式输出，大多数情况下可满足要求。</a:t>
            </a:r>
          </a:p>
          <a:p>
            <a:pPr>
              <a:buFont typeface="Wingdings" panose="05000000000000000000" pitchFamily="2" charset="2"/>
              <a:buNone/>
            </a:pPr>
            <a:r>
              <a:rPr lang="zh-CN" altLang="en-US" sz="1800" dirty="0"/>
              <a:t>　　　若要输出多个数据，可以连续使用流插入运算符</a:t>
            </a:r>
          </a:p>
          <a:p>
            <a:pPr>
              <a:buFont typeface="Wingdings" panose="05000000000000000000" pitchFamily="2" charset="2"/>
              <a:buNone/>
            </a:pPr>
            <a:endParaRPr lang="zh-CN" altLang="en-US" sz="1800" dirty="0"/>
          </a:p>
          <a:p>
            <a:pPr>
              <a:buFont typeface="Wingdings" panose="05000000000000000000" pitchFamily="2" charset="2"/>
              <a:buNone/>
            </a:pPr>
            <a:r>
              <a:rPr lang="zh-CN" altLang="en-US" sz="1800" dirty="0"/>
              <a:t>格式</a:t>
            </a:r>
            <a:r>
              <a:rPr lang="en-US" altLang="zh-CN" sz="1800" dirty="0"/>
              <a:t>2</a:t>
            </a:r>
            <a:r>
              <a:rPr lang="zh-CN" altLang="en-US" sz="1800" dirty="0"/>
              <a:t>：</a:t>
            </a:r>
          </a:p>
          <a:p>
            <a:pPr>
              <a:buFont typeface="Wingdings" panose="05000000000000000000" pitchFamily="2" charset="2"/>
              <a:buNone/>
            </a:pPr>
            <a:r>
              <a:rPr lang="zh-CN" altLang="en-US" sz="1800" dirty="0"/>
              <a:t>　　　功能：将表达式的内容一项接一项的输出到屏幕上。</a:t>
            </a:r>
          </a:p>
        </p:txBody>
      </p:sp>
    </p:spTree>
    <p:extLst>
      <p:ext uri="{BB962C8B-B14F-4D97-AF65-F5344CB8AC3E}">
        <p14:creationId xmlns:p14="http://schemas.microsoft.com/office/powerpoint/2010/main" val="1306892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r>
              <a:rPr lang="zh-CN" altLang="en-US" dirty="0"/>
              <a:t>通过</a:t>
            </a:r>
            <a:r>
              <a:rPr lang="en-US" altLang="zh-CN" dirty="0" err="1"/>
              <a:t>cin</a:t>
            </a:r>
            <a:r>
              <a:rPr lang="zh-CN" altLang="en-US" dirty="0"/>
              <a:t>流读入数据</a:t>
            </a:r>
          </a:p>
        </p:txBody>
      </p:sp>
      <p:sp>
        <p:nvSpPr>
          <p:cNvPr id="3" name="文本框 2">
            <a:extLst>
              <a:ext uri="{FF2B5EF4-FFF2-40B4-BE49-F238E27FC236}">
                <a16:creationId xmlns:a16="http://schemas.microsoft.com/office/drawing/2014/main" id="{7D83D8F6-8246-4EBF-3329-6F914A9307AF}"/>
              </a:ext>
            </a:extLst>
          </p:cNvPr>
          <p:cNvSpPr txBox="1"/>
          <p:nvPr/>
        </p:nvSpPr>
        <p:spPr>
          <a:xfrm>
            <a:off x="1110343" y="1628503"/>
            <a:ext cx="8042366" cy="4801314"/>
          </a:xfrm>
          <a:prstGeom prst="rect">
            <a:avLst/>
          </a:prstGeom>
          <a:noFill/>
        </p:spPr>
        <p:txBody>
          <a:bodyPr wrap="square" rtlCol="0">
            <a:spAutoFit/>
          </a:bodyPr>
          <a:lstStyle/>
          <a:p>
            <a:pPr>
              <a:buFont typeface="Wingdings" panose="05000000000000000000" pitchFamily="2" charset="2"/>
              <a:buNone/>
            </a:pPr>
            <a:r>
              <a:rPr lang="zh-CN" altLang="en-US" sz="1800" dirty="0"/>
              <a:t>四、通过</a:t>
            </a:r>
            <a:r>
              <a:rPr lang="en-US" altLang="zh-CN" sz="1800" dirty="0" err="1"/>
              <a:t>cin</a:t>
            </a:r>
            <a:r>
              <a:rPr lang="zh-CN" altLang="en-US" sz="1800" dirty="0"/>
              <a:t>流读入数据</a:t>
            </a:r>
          </a:p>
          <a:p>
            <a:pPr>
              <a:buFont typeface="Wingdings" panose="05000000000000000000" pitchFamily="2" charset="2"/>
              <a:buNone/>
            </a:pPr>
            <a:r>
              <a:rPr lang="zh-CN" altLang="en-US" sz="1800" dirty="0"/>
              <a:t>　　流读取运算符</a:t>
            </a:r>
            <a:r>
              <a:rPr lang="en-US" altLang="zh-CN" sz="1800" dirty="0"/>
              <a:t>&gt;&gt;</a:t>
            </a:r>
            <a:r>
              <a:rPr lang="zh-CN" altLang="en-US" sz="1800" dirty="0"/>
              <a:t>和</a:t>
            </a:r>
            <a:r>
              <a:rPr lang="en-US" altLang="zh-CN" sz="1800" dirty="0" err="1"/>
              <a:t>cin</a:t>
            </a:r>
            <a:r>
              <a:rPr lang="zh-CN" altLang="en-US" sz="1800" dirty="0"/>
              <a:t>结合在一起使用，可从键盘输入数据。</a:t>
            </a:r>
          </a:p>
          <a:p>
            <a:pPr>
              <a:buFont typeface="Wingdings" panose="05000000000000000000" pitchFamily="2" charset="2"/>
              <a:buNone/>
            </a:pPr>
            <a:r>
              <a:rPr lang="zh-CN" altLang="en-US" sz="1800" dirty="0"/>
              <a:t>格式</a:t>
            </a:r>
            <a:r>
              <a:rPr lang="en-US" altLang="zh-CN" sz="1800" dirty="0"/>
              <a:t>1</a:t>
            </a:r>
            <a:r>
              <a:rPr lang="zh-CN" altLang="en-US" sz="1800" dirty="0"/>
              <a:t>：</a:t>
            </a:r>
          </a:p>
          <a:p>
            <a:pPr>
              <a:buFont typeface="Wingdings" panose="05000000000000000000" pitchFamily="2" charset="2"/>
              <a:buNone/>
            </a:pPr>
            <a:r>
              <a:rPr lang="zh-CN" altLang="en-US" sz="1800" dirty="0"/>
              <a:t>　　功能：是从键盘读取一个数据并将其赋给“变量”。</a:t>
            </a:r>
          </a:p>
          <a:p>
            <a:pPr>
              <a:buFont typeface="Wingdings" panose="05000000000000000000" pitchFamily="2" charset="2"/>
              <a:buNone/>
            </a:pPr>
            <a:r>
              <a:rPr lang="zh-CN" altLang="en-US" sz="1800" dirty="0"/>
              <a:t>　　说明：在使用</a:t>
            </a:r>
            <a:r>
              <a:rPr lang="en-US" altLang="zh-CN" sz="1800" dirty="0" err="1"/>
              <a:t>cin</a:t>
            </a:r>
            <a:r>
              <a:rPr lang="zh-CN" altLang="en-US" sz="1800" dirty="0"/>
              <a:t>输入的时候必须考虑后面的变量类型。如果你要求输入一个整数，在 </a:t>
            </a:r>
            <a:r>
              <a:rPr lang="en-US" altLang="zh-CN" sz="1800" dirty="0"/>
              <a:t>&gt;&gt;</a:t>
            </a:r>
            <a:r>
              <a:rPr lang="zh-CN" altLang="en-US" sz="1800" dirty="0"/>
              <a:t>后面必须跟一个整型变量，如果要求一个字符，后面必须跟一个字符型变量。</a:t>
            </a:r>
          </a:p>
          <a:p>
            <a:pPr>
              <a:buFont typeface="Wingdings" panose="05000000000000000000" pitchFamily="2" charset="2"/>
              <a:buNone/>
            </a:pPr>
            <a:endParaRPr lang="zh-CN" altLang="en-US" sz="1800" dirty="0"/>
          </a:p>
          <a:p>
            <a:pPr>
              <a:buFont typeface="Wingdings" panose="05000000000000000000" pitchFamily="2" charset="2"/>
              <a:buNone/>
            </a:pPr>
            <a:r>
              <a:rPr lang="zh-CN" altLang="en-US" sz="1800" dirty="0"/>
              <a:t>　例</a:t>
            </a:r>
            <a:r>
              <a:rPr lang="en-US" altLang="zh-CN" sz="1800" dirty="0"/>
              <a:t>2.14</a:t>
            </a:r>
            <a:r>
              <a:rPr lang="zh-CN" altLang="en-US" sz="1800" dirty="0"/>
              <a:t>声明一个整型变量</a:t>
            </a:r>
            <a:r>
              <a:rPr lang="en-US" altLang="zh-CN" sz="1800" dirty="0"/>
              <a:t>age</a:t>
            </a:r>
            <a:r>
              <a:rPr lang="zh-CN" altLang="en-US" sz="1800" dirty="0"/>
              <a:t>然后等待用户从键盘输入到</a:t>
            </a:r>
            <a:r>
              <a:rPr lang="en-US" altLang="zh-CN" sz="1800" dirty="0" err="1"/>
              <a:t>cin</a:t>
            </a:r>
            <a:r>
              <a:rPr lang="zh-CN" altLang="en-US" sz="1800" dirty="0"/>
              <a:t>并将输入值存储在这个变量中。</a:t>
            </a:r>
          </a:p>
          <a:p>
            <a:pPr>
              <a:buFont typeface="Wingdings" panose="05000000000000000000" pitchFamily="2" charset="2"/>
              <a:buNone/>
            </a:pPr>
            <a:r>
              <a:rPr lang="zh-CN" altLang="en-US" sz="1800" dirty="0"/>
              <a:t>	</a:t>
            </a:r>
            <a:r>
              <a:rPr lang="en-US" altLang="zh-CN" sz="1800" dirty="0"/>
              <a:t>int age;</a:t>
            </a:r>
          </a:p>
          <a:p>
            <a:pPr>
              <a:buFont typeface="Wingdings" panose="05000000000000000000" pitchFamily="2" charset="2"/>
              <a:buNone/>
            </a:pPr>
            <a:r>
              <a:rPr lang="en-US" altLang="zh-CN" sz="1800" dirty="0"/>
              <a:t>	</a:t>
            </a:r>
            <a:r>
              <a:rPr lang="en-US" altLang="zh-CN" sz="1800" dirty="0" err="1"/>
              <a:t>cin</a:t>
            </a:r>
            <a:r>
              <a:rPr lang="en-US" altLang="zh-CN" sz="1800" dirty="0"/>
              <a:t> &gt;&gt; age; </a:t>
            </a:r>
          </a:p>
          <a:p>
            <a:pPr>
              <a:buFont typeface="Wingdings" panose="05000000000000000000" pitchFamily="2" charset="2"/>
              <a:buNone/>
            </a:pPr>
            <a:r>
              <a:rPr lang="zh-CN" altLang="en-US" sz="1800" dirty="0"/>
              <a:t>　也可以连续使用</a:t>
            </a:r>
            <a:r>
              <a:rPr lang="en-US" altLang="zh-CN" sz="1800" dirty="0"/>
              <a:t>&gt;&gt;</a:t>
            </a:r>
            <a:r>
              <a:rPr lang="zh-CN" altLang="en-US" sz="1800" dirty="0"/>
              <a:t>，实现从键盘对多个变量输入数据。</a:t>
            </a:r>
          </a:p>
          <a:p>
            <a:pPr>
              <a:buFont typeface="Wingdings" panose="05000000000000000000" pitchFamily="2" charset="2"/>
              <a:buNone/>
            </a:pPr>
            <a:endParaRPr lang="zh-CN" altLang="en-US" sz="1800" dirty="0"/>
          </a:p>
          <a:p>
            <a:pPr>
              <a:buFont typeface="Wingdings" panose="05000000000000000000" pitchFamily="2" charset="2"/>
              <a:buNone/>
            </a:pPr>
            <a:r>
              <a:rPr lang="zh-CN" altLang="en-US" sz="1800" dirty="0"/>
              <a:t>格式</a:t>
            </a:r>
            <a:r>
              <a:rPr lang="en-US" altLang="zh-CN" sz="1800" dirty="0"/>
              <a:t>2</a:t>
            </a:r>
            <a:r>
              <a:rPr lang="zh-CN" altLang="en-US" sz="1800" dirty="0"/>
              <a:t>：</a:t>
            </a:r>
          </a:p>
          <a:p>
            <a:pPr>
              <a:buFont typeface="Wingdings" panose="05000000000000000000" pitchFamily="2" charset="2"/>
              <a:buNone/>
            </a:pPr>
            <a:r>
              <a:rPr lang="zh-CN" altLang="en-US" sz="1800" dirty="0"/>
              <a:t>　　这要求从键盘输入的数据的个数、类型与变量相一致。从键盘读取数据时，各数据之间要有分隔符，分隔符可以是一个或多个空格键、回车键等。</a:t>
            </a:r>
          </a:p>
        </p:txBody>
      </p:sp>
    </p:spTree>
    <p:extLst>
      <p:ext uri="{BB962C8B-B14F-4D97-AF65-F5344CB8AC3E}">
        <p14:creationId xmlns:p14="http://schemas.microsoft.com/office/powerpoint/2010/main" val="3257206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r>
              <a:rPr lang="zh-CN" altLang="en-US" dirty="0"/>
              <a:t>格式化输入函数</a:t>
            </a:r>
            <a:r>
              <a:rPr lang="en-US" altLang="zh-CN" dirty="0" err="1"/>
              <a:t>scanf</a:t>
            </a:r>
            <a:endParaRPr lang="zh-CN" altLang="en-US" dirty="0"/>
          </a:p>
        </p:txBody>
      </p:sp>
      <p:sp>
        <p:nvSpPr>
          <p:cNvPr id="3" name="文本框 2">
            <a:extLst>
              <a:ext uri="{FF2B5EF4-FFF2-40B4-BE49-F238E27FC236}">
                <a16:creationId xmlns:a16="http://schemas.microsoft.com/office/drawing/2014/main" id="{7D83D8F6-8246-4EBF-3329-6F914A9307AF}"/>
              </a:ext>
            </a:extLst>
          </p:cNvPr>
          <p:cNvSpPr txBox="1"/>
          <p:nvPr/>
        </p:nvSpPr>
        <p:spPr>
          <a:xfrm>
            <a:off x="1110343" y="1628503"/>
            <a:ext cx="5773783" cy="2862322"/>
          </a:xfrm>
          <a:prstGeom prst="rect">
            <a:avLst/>
          </a:prstGeom>
          <a:noFill/>
        </p:spPr>
        <p:txBody>
          <a:bodyPr wrap="square" rtlCol="0">
            <a:spAutoFit/>
          </a:bodyPr>
          <a:lstStyle/>
          <a:p>
            <a:pPr>
              <a:buFont typeface="Wingdings" panose="05000000000000000000" pitchFamily="2" charset="2"/>
              <a:buNone/>
            </a:pPr>
            <a:r>
              <a:rPr lang="zh-CN" altLang="en-US" sz="1800" dirty="0"/>
              <a:t>五、格式化输入函数</a:t>
            </a:r>
            <a:r>
              <a:rPr lang="en-US" altLang="zh-CN" sz="1800" dirty="0" err="1"/>
              <a:t>scanf</a:t>
            </a:r>
            <a:endParaRPr lang="en-US" altLang="zh-CN" sz="1800" dirty="0"/>
          </a:p>
          <a:p>
            <a:pPr>
              <a:buFont typeface="Wingdings" panose="05000000000000000000" pitchFamily="2" charset="2"/>
              <a:buNone/>
            </a:pPr>
            <a:r>
              <a:rPr lang="zh-CN" altLang="en-US" sz="1800" dirty="0"/>
              <a:t>　　</a:t>
            </a:r>
            <a:r>
              <a:rPr lang="en-US" altLang="zh-CN" sz="1800" dirty="0" err="1"/>
              <a:t>scanf</a:t>
            </a:r>
            <a:r>
              <a:rPr lang="zh-CN" altLang="en-US" sz="1800" dirty="0"/>
              <a:t>函数的功能是格式化输入任意数据列表，其一般调用格式为：</a:t>
            </a:r>
          </a:p>
          <a:p>
            <a:pPr>
              <a:buFont typeface="Wingdings" panose="05000000000000000000" pitchFamily="2" charset="2"/>
              <a:buNone/>
            </a:pPr>
            <a:r>
              <a:rPr lang="zh-CN" altLang="en-US" sz="1800" dirty="0"/>
              <a:t>　　　　　</a:t>
            </a:r>
            <a:r>
              <a:rPr lang="en-US" altLang="zh-CN" sz="1800" dirty="0" err="1"/>
              <a:t>scanf</a:t>
            </a:r>
            <a:r>
              <a:rPr lang="en-US" altLang="zh-CN" sz="1800" dirty="0"/>
              <a:t>(</a:t>
            </a:r>
            <a:r>
              <a:rPr lang="zh-CN" altLang="en-US" sz="1800" dirty="0"/>
              <a:t>格式控制符，地址列表</a:t>
            </a:r>
            <a:r>
              <a:rPr lang="en-US" altLang="zh-CN" sz="1800" dirty="0"/>
              <a:t>)</a:t>
            </a:r>
          </a:p>
          <a:p>
            <a:pPr>
              <a:buFont typeface="Wingdings" panose="05000000000000000000" pitchFamily="2" charset="2"/>
              <a:buNone/>
            </a:pPr>
            <a:r>
              <a:rPr lang="en-US" altLang="zh-CN" sz="1800" dirty="0"/>
              <a:t>【</a:t>
            </a:r>
            <a:r>
              <a:rPr lang="zh-CN" altLang="en-US" sz="1800" dirty="0"/>
              <a:t>说明</a:t>
            </a:r>
            <a:r>
              <a:rPr lang="en-US" altLang="zh-CN" sz="1800" dirty="0"/>
              <a:t>】</a:t>
            </a:r>
          </a:p>
          <a:p>
            <a:pPr>
              <a:buFont typeface="Wingdings" panose="05000000000000000000" pitchFamily="2" charset="2"/>
              <a:buNone/>
            </a:pPr>
            <a:r>
              <a:rPr lang="zh-CN" altLang="en-US" sz="1800" dirty="0"/>
              <a:t>　　  </a:t>
            </a:r>
            <a:r>
              <a:rPr lang="en-US" altLang="zh-CN" sz="1800" dirty="0"/>
              <a:t>1</a:t>
            </a:r>
            <a:r>
              <a:rPr lang="zh-CN" altLang="en-US" sz="1800" dirty="0"/>
              <a:t>）地址列表中给出各变量的地址，可以为变量的地址，也可以为字符串的首地址。</a:t>
            </a:r>
          </a:p>
          <a:p>
            <a:pPr>
              <a:buFont typeface="Wingdings" panose="05000000000000000000" pitchFamily="2" charset="2"/>
              <a:buNone/>
            </a:pPr>
            <a:r>
              <a:rPr lang="zh-CN" altLang="en-US" sz="1800" dirty="0"/>
              <a:t>         </a:t>
            </a:r>
            <a:r>
              <a:rPr lang="en-US" altLang="zh-CN" sz="1800" dirty="0"/>
              <a:t>2</a:t>
            </a:r>
            <a:r>
              <a:rPr lang="zh-CN" altLang="en-US" sz="1800" dirty="0"/>
              <a:t>）格式控制符由</a:t>
            </a:r>
            <a:r>
              <a:rPr lang="en-US" altLang="zh-CN" sz="1800" dirty="0"/>
              <a:t>%</a:t>
            </a:r>
            <a:r>
              <a:rPr lang="zh-CN" altLang="en-US" sz="1800" dirty="0"/>
              <a:t>和格式符组成，作用是将要输入的字符按指定的格式输入，如</a:t>
            </a:r>
            <a:r>
              <a:rPr lang="en-US" altLang="zh-CN" sz="1800" dirty="0"/>
              <a:t>%d</a:t>
            </a:r>
            <a:r>
              <a:rPr lang="zh-CN" altLang="en-US" sz="1800" dirty="0"/>
              <a:t>，</a:t>
            </a:r>
            <a:r>
              <a:rPr lang="en-US" altLang="zh-CN" sz="1800" dirty="0"/>
              <a:t>%c</a:t>
            </a:r>
            <a:r>
              <a:rPr lang="zh-CN" altLang="en-US" sz="1800" dirty="0"/>
              <a:t>等。</a:t>
            </a:r>
          </a:p>
          <a:p>
            <a:pPr>
              <a:buFont typeface="Wingdings" panose="05000000000000000000" pitchFamily="2" charset="2"/>
              <a:buNone/>
            </a:pPr>
            <a:r>
              <a:rPr lang="zh-CN" altLang="en-US" sz="1800" dirty="0"/>
              <a:t> </a:t>
            </a:r>
          </a:p>
        </p:txBody>
      </p:sp>
      <p:graphicFrame>
        <p:nvGraphicFramePr>
          <p:cNvPr id="4" name="Group 4">
            <a:extLst>
              <a:ext uri="{FF2B5EF4-FFF2-40B4-BE49-F238E27FC236}">
                <a16:creationId xmlns:a16="http://schemas.microsoft.com/office/drawing/2014/main" id="{52617650-87CB-69E7-596F-47EE870630FC}"/>
              </a:ext>
            </a:extLst>
          </p:cNvPr>
          <p:cNvGraphicFramePr>
            <a:graphicFrameLocks/>
          </p:cNvGraphicFramePr>
          <p:nvPr>
            <p:extLst>
              <p:ext uri="{D42A27DB-BD31-4B8C-83A1-F6EECF244321}">
                <p14:modId xmlns:p14="http://schemas.microsoft.com/office/powerpoint/2010/main" val="2044643144"/>
              </p:ext>
            </p:extLst>
          </p:nvPr>
        </p:nvGraphicFramePr>
        <p:xfrm>
          <a:off x="7162800" y="1112520"/>
          <a:ext cx="4191000" cy="5144136"/>
        </p:xfrm>
        <a:graphic>
          <a:graphicData uri="http://schemas.openxmlformats.org/drawingml/2006/table">
            <a:tbl>
              <a:tblPr/>
              <a:tblGrid>
                <a:gridCol w="882650">
                  <a:extLst>
                    <a:ext uri="{9D8B030D-6E8A-4147-A177-3AD203B41FA5}">
                      <a16:colId xmlns:a16="http://schemas.microsoft.com/office/drawing/2014/main" val="3064188580"/>
                    </a:ext>
                  </a:extLst>
                </a:gridCol>
                <a:gridCol w="3308350">
                  <a:extLst>
                    <a:ext uri="{9D8B030D-6E8A-4147-A177-3AD203B41FA5}">
                      <a16:colId xmlns:a16="http://schemas.microsoft.com/office/drawing/2014/main" val="2066584969"/>
                    </a:ext>
                  </a:extLst>
                </a:gridCol>
              </a:tblGrid>
              <a:tr h="4921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格式符</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说  明</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4761513"/>
                  </a:ext>
                </a:extLst>
              </a:tr>
              <a:tr h="4921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d,i</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用于输入十进制整数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47563630"/>
                  </a:ext>
                </a:extLst>
              </a:tr>
              <a:tr h="63976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u</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以无符号十进制形式输入十进制整数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35475067"/>
                  </a:ext>
                </a:extLst>
              </a:tr>
              <a:tr h="49053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o(</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字母</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用于输入八进制整数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41997493"/>
                  </a:ext>
                </a:extLst>
              </a:tr>
              <a:tr h="4921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用于输入十六进制整数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7105960"/>
                  </a:ext>
                </a:extLst>
              </a:tr>
              <a:tr h="4921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c</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用于输入单个字符</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32971978"/>
                  </a:ext>
                </a:extLst>
              </a:tr>
              <a:tr h="9144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s</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用于输入字符串（非空格开始，空格结束，字符串变量以</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结尾）</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9484609"/>
                  </a:ext>
                </a:extLst>
              </a:tr>
              <a:tr h="63976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f</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用于输入实数（小数或指数均可）</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7606643"/>
                  </a:ext>
                </a:extLst>
              </a:tr>
              <a:tr h="490538">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e</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与</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f</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相同（可与</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f</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互换）</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8451636"/>
                  </a:ext>
                </a:extLst>
              </a:tr>
            </a:tbl>
          </a:graphicData>
        </a:graphic>
      </p:graphicFrame>
    </p:spTree>
    <p:extLst>
      <p:ext uri="{BB962C8B-B14F-4D97-AF65-F5344CB8AC3E}">
        <p14:creationId xmlns:p14="http://schemas.microsoft.com/office/powerpoint/2010/main" val="2195110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r>
              <a:rPr lang="zh-CN" altLang="en-US" dirty="0"/>
              <a:t>格式化输入函数</a:t>
            </a:r>
            <a:r>
              <a:rPr lang="en-US" altLang="zh-CN" dirty="0" err="1"/>
              <a:t>scanf</a:t>
            </a:r>
            <a:endParaRPr lang="zh-CN" altLang="en-US" dirty="0"/>
          </a:p>
        </p:txBody>
      </p:sp>
      <p:graphicFrame>
        <p:nvGraphicFramePr>
          <p:cNvPr id="5" name="Group 3">
            <a:extLst>
              <a:ext uri="{FF2B5EF4-FFF2-40B4-BE49-F238E27FC236}">
                <a16:creationId xmlns:a16="http://schemas.microsoft.com/office/drawing/2014/main" id="{BE9CC932-CF34-6BE8-C040-CD9B332118C1}"/>
              </a:ext>
            </a:extLst>
          </p:cNvPr>
          <p:cNvGraphicFramePr>
            <a:graphicFrameLocks noGrp="1"/>
          </p:cNvGraphicFramePr>
          <p:nvPr>
            <p:extLst>
              <p:ext uri="{D42A27DB-BD31-4B8C-83A1-F6EECF244321}">
                <p14:modId xmlns:p14="http://schemas.microsoft.com/office/powerpoint/2010/main" val="39049223"/>
              </p:ext>
            </p:extLst>
          </p:nvPr>
        </p:nvGraphicFramePr>
        <p:xfrm>
          <a:off x="222067" y="1232262"/>
          <a:ext cx="7135949" cy="3738889"/>
        </p:xfrm>
        <a:graphic>
          <a:graphicData uri="http://schemas.openxmlformats.org/drawingml/2006/table">
            <a:tbl>
              <a:tblPr/>
              <a:tblGrid>
                <a:gridCol w="1689814">
                  <a:extLst>
                    <a:ext uri="{9D8B030D-6E8A-4147-A177-3AD203B41FA5}">
                      <a16:colId xmlns:a16="http://schemas.microsoft.com/office/drawing/2014/main" val="1548154054"/>
                    </a:ext>
                  </a:extLst>
                </a:gridCol>
                <a:gridCol w="5446135">
                  <a:extLst>
                    <a:ext uri="{9D8B030D-6E8A-4147-A177-3AD203B41FA5}">
                      <a16:colId xmlns:a16="http://schemas.microsoft.com/office/drawing/2014/main" val="421731028"/>
                    </a:ext>
                  </a:extLst>
                </a:gridCol>
              </a:tblGrid>
              <a:tr h="698067">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附加格式</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说  明</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01731454"/>
                  </a:ext>
                </a:extLst>
              </a:tr>
              <a:tr h="698067">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a:t>
                      </a: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字母</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用于长整型数</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(%ld</a:t>
                      </a: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%lo</a:t>
                      </a: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%lx)</a:t>
                      </a: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或</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double</a:t>
                      </a: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型实数</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(%lf</a:t>
                      </a: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%le)</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3612786"/>
                  </a:ext>
                </a:extLst>
              </a:tr>
              <a:tr h="69683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h</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用于短整型数</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(%hd</a:t>
                      </a: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%ho</a:t>
                      </a: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%hx)</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9284773"/>
                  </a:ext>
                </a:extLst>
              </a:tr>
              <a:tr h="698067">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域宽</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一个整数</a:t>
                      </a: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指定输入所占列宽</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66357654"/>
                  </a:ext>
                </a:extLst>
              </a:tr>
              <a:tr h="698067">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表示对应输入量不赋给一个变量</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39578400"/>
                  </a:ext>
                </a:extLst>
              </a:tr>
            </a:tbl>
          </a:graphicData>
        </a:graphic>
      </p:graphicFrame>
      <p:graphicFrame>
        <p:nvGraphicFramePr>
          <p:cNvPr id="6" name="Object 3">
            <a:extLst>
              <a:ext uri="{FF2B5EF4-FFF2-40B4-BE49-F238E27FC236}">
                <a16:creationId xmlns:a16="http://schemas.microsoft.com/office/drawing/2014/main" id="{D995D1E1-8D3D-B555-226C-F740254F5AC0}"/>
              </a:ext>
            </a:extLst>
          </p:cNvPr>
          <p:cNvGraphicFramePr>
            <a:graphicFrameLocks/>
          </p:cNvGraphicFramePr>
          <p:nvPr>
            <p:extLst>
              <p:ext uri="{D42A27DB-BD31-4B8C-83A1-F6EECF244321}">
                <p14:modId xmlns:p14="http://schemas.microsoft.com/office/powerpoint/2010/main" val="1013910179"/>
              </p:ext>
            </p:extLst>
          </p:nvPr>
        </p:nvGraphicFramePr>
        <p:xfrm>
          <a:off x="7998822" y="1193074"/>
          <a:ext cx="3745639" cy="3738889"/>
        </p:xfrm>
        <a:graphic>
          <a:graphicData uri="http://schemas.openxmlformats.org/presentationml/2006/ole">
            <mc:AlternateContent xmlns:mc="http://schemas.openxmlformats.org/markup-compatibility/2006">
              <mc:Choice xmlns:v="urn:schemas-microsoft-com:vml" Requires="v">
                <p:oleObj r:id="rId2" imgW="6734477" imgH="4420037" progId="PBrush">
                  <p:embed/>
                </p:oleObj>
              </mc:Choice>
              <mc:Fallback>
                <p:oleObj r:id="rId2" imgW="6734477" imgH="4420037" progId="PBrush">
                  <p:embed/>
                  <p:pic>
                    <p:nvPicPr>
                      <p:cNvPr id="74755" name="Object 3">
                        <a:extLst>
                          <a:ext uri="{FF2B5EF4-FFF2-40B4-BE49-F238E27FC236}">
                            <a16:creationId xmlns:a16="http://schemas.microsoft.com/office/drawing/2014/main" id="{8D45FB1D-7567-8144-1939-92D65DEDFF0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822" y="1193074"/>
                        <a:ext cx="3745639" cy="373888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39370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pPr>
              <a:buFont typeface="Wingdings" panose="05000000000000000000" pitchFamily="2" charset="2"/>
              <a:buNone/>
            </a:pPr>
            <a:r>
              <a:rPr lang="zh-CN" altLang="en-US" sz="4400" dirty="0">
                <a:solidFill>
                  <a:schemeClr val="tx2"/>
                </a:solidFill>
              </a:rPr>
              <a:t>格式化输出函数</a:t>
            </a:r>
            <a:r>
              <a:rPr lang="en-US" altLang="zh-CN" sz="4400" dirty="0" err="1">
                <a:solidFill>
                  <a:schemeClr val="tx2"/>
                </a:solidFill>
              </a:rPr>
              <a:t>printf</a:t>
            </a:r>
            <a:endParaRPr lang="en-US" altLang="zh-CN" sz="4400" dirty="0">
              <a:solidFill>
                <a:schemeClr val="tx2"/>
              </a:solidFill>
            </a:endParaRPr>
          </a:p>
        </p:txBody>
      </p:sp>
      <p:sp>
        <p:nvSpPr>
          <p:cNvPr id="3" name="文本框 2">
            <a:extLst>
              <a:ext uri="{FF2B5EF4-FFF2-40B4-BE49-F238E27FC236}">
                <a16:creationId xmlns:a16="http://schemas.microsoft.com/office/drawing/2014/main" id="{22DA62E8-15E0-CB66-B0F6-E4F036C532D8}"/>
              </a:ext>
            </a:extLst>
          </p:cNvPr>
          <p:cNvSpPr txBox="1"/>
          <p:nvPr/>
        </p:nvSpPr>
        <p:spPr>
          <a:xfrm>
            <a:off x="322217" y="1002987"/>
            <a:ext cx="18032501" cy="2616101"/>
          </a:xfrm>
          <a:prstGeom prst="rect">
            <a:avLst/>
          </a:prstGeom>
          <a:noFill/>
        </p:spPr>
        <p:txBody>
          <a:bodyPr wrap="none" rtlCol="0">
            <a:spAutoFit/>
          </a:bodyPr>
          <a:lstStyle/>
          <a:p>
            <a:pPr>
              <a:buFont typeface="Wingdings" panose="05000000000000000000" pitchFamily="2" charset="2"/>
              <a:buNone/>
            </a:pPr>
            <a:r>
              <a:rPr lang="zh-CN" altLang="en-US" sz="2000" dirty="0">
                <a:solidFill>
                  <a:schemeClr val="tx2"/>
                </a:solidFill>
              </a:rPr>
              <a:t>六、格式化输出函数</a:t>
            </a:r>
            <a:r>
              <a:rPr lang="en-US" altLang="zh-CN" sz="2000" dirty="0" err="1">
                <a:solidFill>
                  <a:schemeClr val="tx2"/>
                </a:solidFill>
              </a:rPr>
              <a:t>printf</a:t>
            </a:r>
            <a:endParaRPr lang="en-US" altLang="zh-CN" sz="2000" dirty="0">
              <a:solidFill>
                <a:schemeClr val="tx2"/>
              </a:solidFill>
            </a:endParaRPr>
          </a:p>
          <a:p>
            <a:pPr>
              <a:buFont typeface="Wingdings" panose="05000000000000000000" pitchFamily="2" charset="2"/>
              <a:buNone/>
            </a:pPr>
            <a:r>
              <a:rPr lang="zh-CN" altLang="en-US" sz="1800" dirty="0"/>
              <a:t>　　</a:t>
            </a:r>
            <a:r>
              <a:rPr lang="en-US" altLang="zh-CN" sz="1800" dirty="0" err="1"/>
              <a:t>printf</a:t>
            </a:r>
            <a:r>
              <a:rPr lang="zh-CN" altLang="en-US" sz="1800" dirty="0"/>
              <a:t>函数的功能是格式化输出任意数据列表，其一般调用格式为：</a:t>
            </a:r>
          </a:p>
          <a:p>
            <a:pPr>
              <a:buFont typeface="Wingdings" panose="05000000000000000000" pitchFamily="2" charset="2"/>
              <a:buNone/>
            </a:pPr>
            <a:r>
              <a:rPr lang="zh-CN" altLang="en-US" sz="1800" dirty="0"/>
              <a:t>　　　　　</a:t>
            </a:r>
            <a:r>
              <a:rPr lang="en-US" altLang="zh-CN" sz="1800" dirty="0" err="1"/>
              <a:t>printf</a:t>
            </a:r>
            <a:r>
              <a:rPr lang="en-US" altLang="zh-CN" sz="1800" dirty="0"/>
              <a:t>(</a:t>
            </a:r>
            <a:r>
              <a:rPr lang="zh-CN" altLang="en-US" sz="1800" dirty="0"/>
              <a:t>格式控制符，输出列表</a:t>
            </a:r>
            <a:r>
              <a:rPr lang="en-US" altLang="zh-CN" sz="1800" dirty="0"/>
              <a:t>)</a:t>
            </a:r>
          </a:p>
          <a:p>
            <a:pPr>
              <a:buFont typeface="Wingdings" panose="05000000000000000000" pitchFamily="2" charset="2"/>
              <a:buNone/>
            </a:pPr>
            <a:r>
              <a:rPr lang="en-US" altLang="zh-CN" sz="1800" dirty="0"/>
              <a:t>【</a:t>
            </a:r>
            <a:r>
              <a:rPr lang="zh-CN" altLang="en-US" sz="1800" dirty="0"/>
              <a:t>说明</a:t>
            </a:r>
            <a:r>
              <a:rPr lang="en-US" altLang="zh-CN" sz="1800" dirty="0"/>
              <a:t>】</a:t>
            </a:r>
          </a:p>
          <a:p>
            <a:pPr>
              <a:buFont typeface="Wingdings" panose="05000000000000000000" pitchFamily="2" charset="2"/>
              <a:buNone/>
            </a:pPr>
            <a:r>
              <a:rPr lang="zh-CN" altLang="en-US" sz="1800" dirty="0"/>
              <a:t>　　</a:t>
            </a:r>
            <a:r>
              <a:rPr lang="en-US" altLang="zh-CN" sz="1800" dirty="0"/>
              <a:t>1</a:t>
            </a:r>
            <a:r>
              <a:rPr lang="zh-CN" altLang="en-US" sz="1800" dirty="0"/>
              <a:t>）格式控制由输入格式说明和普通字符组成，必须用双引号括起来。</a:t>
            </a:r>
          </a:p>
          <a:p>
            <a:pPr>
              <a:buFont typeface="Wingdings" panose="05000000000000000000" pitchFamily="2" charset="2"/>
              <a:buNone/>
            </a:pPr>
            <a:r>
              <a:rPr lang="zh-CN" altLang="en-US" sz="1800" dirty="0"/>
              <a:t>　　　●格式说明由</a:t>
            </a:r>
            <a:r>
              <a:rPr lang="en-US" altLang="zh-CN" sz="1800" dirty="0"/>
              <a:t>%</a:t>
            </a:r>
            <a:r>
              <a:rPr lang="zh-CN" altLang="en-US" sz="1800" dirty="0"/>
              <a:t>和格式字符组成，作用是将要输出的字符转换为指定的格式，如</a:t>
            </a:r>
            <a:r>
              <a:rPr lang="en-US" altLang="zh-CN" sz="1800" dirty="0"/>
              <a:t>%d</a:t>
            </a:r>
            <a:r>
              <a:rPr lang="zh-CN" altLang="en-US" sz="1800" dirty="0"/>
              <a:t>，</a:t>
            </a:r>
            <a:r>
              <a:rPr lang="en-US" altLang="zh-CN" sz="1800" dirty="0"/>
              <a:t>%c</a:t>
            </a:r>
            <a:r>
              <a:rPr lang="zh-CN" altLang="en-US" sz="1800" dirty="0"/>
              <a:t>等。</a:t>
            </a:r>
          </a:p>
          <a:p>
            <a:pPr>
              <a:buFont typeface="Wingdings" panose="05000000000000000000" pitchFamily="2" charset="2"/>
              <a:buNone/>
            </a:pPr>
            <a:r>
              <a:rPr lang="zh-CN" altLang="en-US" sz="1800" dirty="0"/>
              <a:t>　　　●普通字符是在输出时原样输出的字符，一般在显示时起提示作用。</a:t>
            </a:r>
          </a:p>
          <a:p>
            <a:pPr>
              <a:buFont typeface="Wingdings" panose="05000000000000000000" pitchFamily="2" charset="2"/>
              <a:buNone/>
            </a:pPr>
            <a:r>
              <a:rPr lang="zh-CN" altLang="en-US" sz="1800" dirty="0"/>
              <a:t>    </a:t>
            </a:r>
            <a:r>
              <a:rPr lang="en-US" altLang="zh-CN" sz="1800" dirty="0"/>
              <a:t>2</a:t>
            </a:r>
            <a:r>
              <a:rPr lang="zh-CN" altLang="en-US" sz="1800" dirty="0"/>
              <a:t>）输出列表是需要输出的一组数据（可以为表达式和变量），各参数之间用“，”分开。要求格式说明和各输出项在数量和类型上要一一对应，否则将会出现意想不到的错误。</a:t>
            </a:r>
          </a:p>
          <a:p>
            <a:endParaRPr lang="zh-CN" altLang="en-US" dirty="0"/>
          </a:p>
        </p:txBody>
      </p:sp>
      <p:graphicFrame>
        <p:nvGraphicFramePr>
          <p:cNvPr id="4" name="Group 3">
            <a:extLst>
              <a:ext uri="{FF2B5EF4-FFF2-40B4-BE49-F238E27FC236}">
                <a16:creationId xmlns:a16="http://schemas.microsoft.com/office/drawing/2014/main" id="{BB9B9FEC-25FD-2A81-9D17-D33746828BED}"/>
              </a:ext>
            </a:extLst>
          </p:cNvPr>
          <p:cNvGraphicFramePr>
            <a:graphicFrameLocks/>
          </p:cNvGraphicFramePr>
          <p:nvPr>
            <p:extLst>
              <p:ext uri="{D42A27DB-BD31-4B8C-83A1-F6EECF244321}">
                <p14:modId xmlns:p14="http://schemas.microsoft.com/office/powerpoint/2010/main" val="572129125"/>
              </p:ext>
            </p:extLst>
          </p:nvPr>
        </p:nvGraphicFramePr>
        <p:xfrm>
          <a:off x="565150" y="3429000"/>
          <a:ext cx="8856663" cy="3978911"/>
        </p:xfrm>
        <a:graphic>
          <a:graphicData uri="http://schemas.openxmlformats.org/drawingml/2006/table">
            <a:tbl>
              <a:tblPr/>
              <a:tblGrid>
                <a:gridCol w="1817688">
                  <a:extLst>
                    <a:ext uri="{9D8B030D-6E8A-4147-A177-3AD203B41FA5}">
                      <a16:colId xmlns:a16="http://schemas.microsoft.com/office/drawing/2014/main" val="596701469"/>
                    </a:ext>
                  </a:extLst>
                </a:gridCol>
                <a:gridCol w="7038975">
                  <a:extLst>
                    <a:ext uri="{9D8B030D-6E8A-4147-A177-3AD203B41FA5}">
                      <a16:colId xmlns:a16="http://schemas.microsoft.com/office/drawing/2014/main" val="577598339"/>
                    </a:ext>
                  </a:extLst>
                </a:gridCol>
              </a:tblGrid>
              <a:tr h="41116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格式符</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说  明</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7841972"/>
                  </a:ext>
                </a:extLst>
              </a:tr>
              <a:tr h="41116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d(</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或</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i)</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以带符号的十进制形式输出整数，正数的</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号省略不输出</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72026167"/>
                  </a:ext>
                </a:extLst>
              </a:tr>
              <a:tr h="3651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u</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以无符号十进制形式输出整数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15420169"/>
                  </a:ext>
                </a:extLst>
              </a:tr>
              <a:tr h="41275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x(</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或</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X)</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以十六进制无符号形式输出整数（不输出前导符</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0x</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3316364"/>
                  </a:ext>
                </a:extLst>
              </a:tr>
              <a:tr h="4095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o(</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字母</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以八进制无符号形式输出整数（不输出前导符数字</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45050092"/>
                  </a:ext>
                </a:extLst>
              </a:tr>
              <a:tr h="3683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c</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输出一个字符</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60900952"/>
                  </a:ext>
                </a:extLst>
              </a:tr>
              <a:tr h="3683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s</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输出字符串</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9122945"/>
                  </a:ext>
                </a:extLst>
              </a:tr>
              <a:tr h="4095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f</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以小数形式输出单、双精度，隐含输出</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6</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位小数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79258236"/>
                  </a:ext>
                </a:extLst>
              </a:tr>
              <a:tr h="41275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e(</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或</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E)</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以指数形式输出单、双精度，隐含输出</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6</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位小数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9993754"/>
                  </a:ext>
                </a:extLst>
              </a:tr>
              <a:tr h="4095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g(</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或</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G)</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自动选用</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%f</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%e</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或</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%E</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格式中输出宽度较小的一种使用</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3407580"/>
                  </a:ext>
                </a:extLst>
              </a:tr>
            </a:tbl>
          </a:graphicData>
        </a:graphic>
      </p:graphicFrame>
    </p:spTree>
    <p:extLst>
      <p:ext uri="{BB962C8B-B14F-4D97-AF65-F5344CB8AC3E}">
        <p14:creationId xmlns:p14="http://schemas.microsoft.com/office/powerpoint/2010/main" val="113017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pPr>
              <a:buFont typeface="Wingdings" panose="05000000000000000000" pitchFamily="2" charset="2"/>
              <a:buNone/>
            </a:pPr>
            <a:r>
              <a:rPr lang="zh-CN" altLang="en-US" sz="4400" dirty="0">
                <a:solidFill>
                  <a:schemeClr val="tx2"/>
                </a:solidFill>
              </a:rPr>
              <a:t>格式化输出函数</a:t>
            </a:r>
            <a:r>
              <a:rPr lang="en-US" altLang="zh-CN" sz="4400" dirty="0" err="1">
                <a:solidFill>
                  <a:schemeClr val="tx2"/>
                </a:solidFill>
              </a:rPr>
              <a:t>printf</a:t>
            </a:r>
            <a:endParaRPr lang="en-US" altLang="zh-CN" sz="4400" dirty="0">
              <a:solidFill>
                <a:schemeClr val="tx2"/>
              </a:solidFill>
            </a:endParaRPr>
          </a:p>
        </p:txBody>
      </p:sp>
      <p:graphicFrame>
        <p:nvGraphicFramePr>
          <p:cNvPr id="5" name="Group 4">
            <a:extLst>
              <a:ext uri="{FF2B5EF4-FFF2-40B4-BE49-F238E27FC236}">
                <a16:creationId xmlns:a16="http://schemas.microsoft.com/office/drawing/2014/main" id="{15C006CB-79A9-BF49-FB5D-7494EB40ABC9}"/>
              </a:ext>
            </a:extLst>
          </p:cNvPr>
          <p:cNvGraphicFramePr>
            <a:graphicFrameLocks/>
          </p:cNvGraphicFramePr>
          <p:nvPr>
            <p:extLst>
              <p:ext uri="{D42A27DB-BD31-4B8C-83A1-F6EECF244321}">
                <p14:modId xmlns:p14="http://schemas.microsoft.com/office/powerpoint/2010/main" val="648152989"/>
              </p:ext>
            </p:extLst>
          </p:nvPr>
        </p:nvGraphicFramePr>
        <p:xfrm>
          <a:off x="469311" y="1399767"/>
          <a:ext cx="8208962" cy="3188335"/>
        </p:xfrm>
        <a:graphic>
          <a:graphicData uri="http://schemas.openxmlformats.org/drawingml/2006/table">
            <a:tbl>
              <a:tblPr/>
              <a:tblGrid>
                <a:gridCol w="1746250">
                  <a:extLst>
                    <a:ext uri="{9D8B030D-6E8A-4147-A177-3AD203B41FA5}">
                      <a16:colId xmlns:a16="http://schemas.microsoft.com/office/drawing/2014/main" val="1551578209"/>
                    </a:ext>
                  </a:extLst>
                </a:gridCol>
                <a:gridCol w="6462712">
                  <a:extLst>
                    <a:ext uri="{9D8B030D-6E8A-4147-A177-3AD203B41FA5}">
                      <a16:colId xmlns:a16="http://schemas.microsoft.com/office/drawing/2014/main" val="2542989118"/>
                    </a:ext>
                  </a:extLst>
                </a:gridCol>
              </a:tblGrid>
              <a:tr h="3651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参 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说  明</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4496183"/>
                  </a:ext>
                </a:extLst>
              </a:tr>
              <a:tr h="4572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%d</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输出数字长为变量数值的实际长度</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1888258"/>
                  </a:ext>
                </a:extLst>
              </a:tr>
              <a:tr h="45402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%md</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输出</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不足补空格，大于</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位时按实际长度输出</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2257886"/>
                  </a:ext>
                </a:extLst>
              </a:tr>
              <a:tr h="3683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%-md</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含义同上。左对齐输出</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4757109"/>
                  </a:ext>
                </a:extLst>
              </a:tr>
              <a:tr h="4572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%ld</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l(</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小写字母</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表示输出</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宋体" panose="02010600030101010101" pitchFamily="2" charset="-122"/>
                        </a:rPr>
                        <a:t>“</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长整型</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宋体" panose="02010600030101010101" pitchFamily="2" charset="-122"/>
                        </a:rPr>
                        <a:t>”</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数据</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59469493"/>
                  </a:ext>
                </a:extLst>
              </a:tr>
              <a:tr h="64135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%m1d</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指定长整型输出宽度</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位，左边补空格；否则，按实际位数输出</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79296813"/>
                  </a:ext>
                </a:extLst>
              </a:tr>
              <a:tr h="4445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%0md,%0m1d</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数字</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表示位数不足</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时补</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0</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270177"/>
                  </a:ext>
                </a:extLst>
              </a:tr>
            </a:tbl>
          </a:graphicData>
        </a:graphic>
      </p:graphicFrame>
      <p:graphicFrame>
        <p:nvGraphicFramePr>
          <p:cNvPr id="6" name="Group 4">
            <a:extLst>
              <a:ext uri="{FF2B5EF4-FFF2-40B4-BE49-F238E27FC236}">
                <a16:creationId xmlns:a16="http://schemas.microsoft.com/office/drawing/2014/main" id="{1622C9AF-0123-1239-B4B7-828E9BD4B8EE}"/>
              </a:ext>
            </a:extLst>
          </p:cNvPr>
          <p:cNvGraphicFramePr>
            <a:graphicFrameLocks noGrp="1"/>
          </p:cNvGraphicFramePr>
          <p:nvPr>
            <p:extLst>
              <p:ext uri="{D42A27DB-BD31-4B8C-83A1-F6EECF244321}">
                <p14:modId xmlns:p14="http://schemas.microsoft.com/office/powerpoint/2010/main" val="3202958042"/>
              </p:ext>
            </p:extLst>
          </p:nvPr>
        </p:nvGraphicFramePr>
        <p:xfrm>
          <a:off x="469311" y="4742180"/>
          <a:ext cx="7777163" cy="1891665"/>
        </p:xfrm>
        <a:graphic>
          <a:graphicData uri="http://schemas.openxmlformats.org/drawingml/2006/table">
            <a:tbl>
              <a:tblPr/>
              <a:tblGrid>
                <a:gridCol w="1595438">
                  <a:extLst>
                    <a:ext uri="{9D8B030D-6E8A-4147-A177-3AD203B41FA5}">
                      <a16:colId xmlns:a16="http://schemas.microsoft.com/office/drawing/2014/main" val="218052851"/>
                    </a:ext>
                  </a:extLst>
                </a:gridCol>
                <a:gridCol w="6181725">
                  <a:extLst>
                    <a:ext uri="{9D8B030D-6E8A-4147-A177-3AD203B41FA5}">
                      <a16:colId xmlns:a16="http://schemas.microsoft.com/office/drawing/2014/main" val="3803266690"/>
                    </a:ext>
                  </a:extLst>
                </a:gridCol>
              </a:tblGrid>
              <a:tr h="3968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参  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说  明</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8979623"/>
                  </a:ext>
                </a:extLst>
              </a:tr>
              <a:tr h="3968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%f</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按实数格式输出，整数部分按实际位数输出，</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6</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位小数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9176457"/>
                  </a:ext>
                </a:extLst>
              </a:tr>
              <a:tr h="3968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%m.nf</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总位数</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（含小数点），其中有</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n</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位小数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9388133"/>
                  </a:ext>
                </a:extLst>
              </a:tr>
              <a:tr h="396875">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%-m.nf</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同上，左对齐</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0450295"/>
                  </a:ext>
                </a:extLst>
              </a:tr>
            </a:tbl>
          </a:graphicData>
        </a:graphic>
      </p:graphicFrame>
    </p:spTree>
    <p:extLst>
      <p:ext uri="{BB962C8B-B14F-4D97-AF65-F5344CB8AC3E}">
        <p14:creationId xmlns:p14="http://schemas.microsoft.com/office/powerpoint/2010/main" val="1805473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CE62D-B332-F7F7-6315-2B84CD7AD3EE}"/>
              </a:ext>
            </a:extLst>
          </p:cNvPr>
          <p:cNvSpPr>
            <a:spLocks noGrp="1"/>
          </p:cNvSpPr>
          <p:nvPr>
            <p:ph type="title"/>
          </p:nvPr>
        </p:nvSpPr>
        <p:spPr/>
        <p:txBody>
          <a:bodyPr/>
          <a:lstStyle/>
          <a:p>
            <a:r>
              <a:rPr lang="zh-CN" altLang="en-US" dirty="0"/>
              <a:t>环境搭建</a:t>
            </a:r>
          </a:p>
        </p:txBody>
      </p:sp>
      <p:sp>
        <p:nvSpPr>
          <p:cNvPr id="3" name="内容占位符 2">
            <a:extLst>
              <a:ext uri="{FF2B5EF4-FFF2-40B4-BE49-F238E27FC236}">
                <a16:creationId xmlns:a16="http://schemas.microsoft.com/office/drawing/2014/main" id="{E9D6B6B4-1451-3D07-13B6-4B693454A171}"/>
              </a:ext>
            </a:extLst>
          </p:cNvPr>
          <p:cNvSpPr>
            <a:spLocks noGrp="1"/>
          </p:cNvSpPr>
          <p:nvPr>
            <p:ph idx="1"/>
          </p:nvPr>
        </p:nvSpPr>
        <p:spPr>
          <a:xfrm>
            <a:off x="838201" y="1358537"/>
            <a:ext cx="4892040" cy="4818426"/>
          </a:xfrm>
        </p:spPr>
        <p:txBody>
          <a:bodyPr>
            <a:normAutofit fontScale="55000" lnSpcReduction="20000"/>
          </a:bodyPr>
          <a:lstStyle/>
          <a:p>
            <a:r>
              <a:rPr lang="zh-CN" altLang="en-US" dirty="0"/>
              <a:t>五、调试程序</a:t>
            </a:r>
          </a:p>
          <a:p>
            <a:r>
              <a:rPr lang="en-US" altLang="zh-CN" dirty="0"/>
              <a:t>1</a:t>
            </a:r>
            <a:r>
              <a:rPr lang="zh-CN" altLang="en-US" dirty="0"/>
              <a:t>．设置程序断点</a:t>
            </a:r>
          </a:p>
          <a:p>
            <a:r>
              <a:rPr lang="zh-CN" altLang="en-US" dirty="0"/>
              <a:t>		通过预处理、编译和链接的程序仅仅是该程序中没有词法和语法等错误，而无法发现程序深层次的问题（譬如算法不对导致结果不正确）。当程序运行出错时，需要找出错误原因。仔细读程序来寻找错误固然是一种方法，但是有时光靠读程序已经解决不了问题，此时需要借助于程序调试（</a:t>
            </a:r>
            <a:r>
              <a:rPr lang="en-US" altLang="zh-CN" dirty="0"/>
              <a:t>Debug</a:t>
            </a:r>
            <a:r>
              <a:rPr lang="zh-CN" altLang="en-US" dirty="0"/>
              <a:t>）手段。这是一种有效的排错手段，每一位同学都需要掌握。</a:t>
            </a:r>
          </a:p>
          <a:p>
            <a:r>
              <a:rPr lang="zh-CN" altLang="en-US" dirty="0"/>
              <a:t>		如果想让程序运行到某一行前能暂停下来，就需要将该行设成断点。具体方法是在代码所在行行首单击，该行将被加亮。默认的加亮颜色是红色。</a:t>
            </a:r>
          </a:p>
          <a:p>
            <a:r>
              <a:rPr lang="zh-CN" altLang="en-US" dirty="0"/>
              <a:t>		如果想取消不让某行代码成为断点，则在代码行首再次点击即可。</a:t>
            </a:r>
            <a:endParaRPr lang="en-US" altLang="zh-CN" dirty="0"/>
          </a:p>
          <a:p>
            <a:pPr>
              <a:buFont typeface="Wingdings" panose="05000000000000000000" pitchFamily="2" charset="2"/>
              <a:buNone/>
            </a:pPr>
            <a:r>
              <a:rPr lang="zh-CN" altLang="en-US" sz="2800" dirty="0"/>
              <a:t>2．运行程序</a:t>
            </a:r>
          </a:p>
          <a:p>
            <a:pPr>
              <a:buFont typeface="Wingdings" panose="05000000000000000000" pitchFamily="2" charset="2"/>
              <a:buNone/>
            </a:pPr>
            <a:r>
              <a:rPr lang="zh-CN" altLang="en-US" sz="2800" dirty="0"/>
              <a:t>　　	设置断点后，此时程序运行进入debug状态。要想运行程序，就不能使用主菜单“Execute”－&gt;“Run”，而是需要用主菜单“Debug”—〉“Debug”（或者按快捷键F8），如图12所示。</a:t>
            </a:r>
            <a:endParaRPr lang="zh-CN" altLang="en-US" dirty="0"/>
          </a:p>
          <a:p>
            <a:endParaRPr lang="zh-CN" altLang="en-US" dirty="0"/>
          </a:p>
          <a:p>
            <a:endParaRPr lang="zh-CN" altLang="en-US" dirty="0"/>
          </a:p>
        </p:txBody>
      </p:sp>
      <p:pic>
        <p:nvPicPr>
          <p:cNvPr id="4" name="Picture 5">
            <a:extLst>
              <a:ext uri="{FF2B5EF4-FFF2-40B4-BE49-F238E27FC236}">
                <a16:creationId xmlns:a16="http://schemas.microsoft.com/office/drawing/2014/main" id="{AF2BDD35-B6CA-4A14-1A84-ACD736619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7234" y="2296886"/>
            <a:ext cx="25146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049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pPr>
              <a:buFont typeface="Wingdings" panose="05000000000000000000" pitchFamily="2" charset="2"/>
              <a:buNone/>
            </a:pPr>
            <a:r>
              <a:rPr lang="zh-CN" altLang="en-US" sz="4400" dirty="0">
                <a:solidFill>
                  <a:schemeClr val="tx2"/>
                </a:solidFill>
              </a:rPr>
              <a:t>格式化输出函数</a:t>
            </a:r>
            <a:r>
              <a:rPr lang="en-US" altLang="zh-CN" sz="4400" dirty="0" err="1">
                <a:solidFill>
                  <a:schemeClr val="tx2"/>
                </a:solidFill>
              </a:rPr>
              <a:t>printf</a:t>
            </a:r>
            <a:endParaRPr lang="en-US" altLang="zh-CN" sz="4400" dirty="0">
              <a:solidFill>
                <a:schemeClr val="tx2"/>
              </a:solidFill>
            </a:endParaRPr>
          </a:p>
        </p:txBody>
      </p:sp>
      <p:graphicFrame>
        <p:nvGraphicFramePr>
          <p:cNvPr id="3" name="Group 36">
            <a:extLst>
              <a:ext uri="{FF2B5EF4-FFF2-40B4-BE49-F238E27FC236}">
                <a16:creationId xmlns:a16="http://schemas.microsoft.com/office/drawing/2014/main" id="{BA09D5F4-9A2B-A5D6-F25F-E41AAE694675}"/>
              </a:ext>
            </a:extLst>
          </p:cNvPr>
          <p:cNvGraphicFramePr>
            <a:graphicFrameLocks noGrp="1"/>
          </p:cNvGraphicFramePr>
          <p:nvPr>
            <p:extLst>
              <p:ext uri="{D42A27DB-BD31-4B8C-83A1-F6EECF244321}">
                <p14:modId xmlns:p14="http://schemas.microsoft.com/office/powerpoint/2010/main" val="749556766"/>
              </p:ext>
            </p:extLst>
          </p:nvPr>
        </p:nvGraphicFramePr>
        <p:xfrm>
          <a:off x="1428025" y="2319429"/>
          <a:ext cx="7777163" cy="2921953"/>
        </p:xfrm>
        <a:graphic>
          <a:graphicData uri="http://schemas.openxmlformats.org/drawingml/2006/table">
            <a:tbl>
              <a:tblPr/>
              <a:tblGrid>
                <a:gridCol w="1595438">
                  <a:extLst>
                    <a:ext uri="{9D8B030D-6E8A-4147-A177-3AD203B41FA5}">
                      <a16:colId xmlns:a16="http://schemas.microsoft.com/office/drawing/2014/main" val="601211194"/>
                    </a:ext>
                  </a:extLst>
                </a:gridCol>
                <a:gridCol w="6181725">
                  <a:extLst>
                    <a:ext uri="{9D8B030D-6E8A-4147-A177-3AD203B41FA5}">
                      <a16:colId xmlns:a16="http://schemas.microsoft.com/office/drawing/2014/main" val="1257364968"/>
                    </a:ext>
                  </a:extLst>
                </a:gridCol>
              </a:tblGrid>
              <a:tr h="4445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参  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说  明</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2143189"/>
                  </a:ext>
                </a:extLst>
              </a:tr>
              <a:tr h="4445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%s</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按实际宽度输出一个字符串</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6418217"/>
                  </a:ext>
                </a:extLst>
              </a:tr>
              <a:tr h="44291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%ms</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指定宽度（不足时左补空格，大于时按实际宽度输出）</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3942210"/>
                  </a:ext>
                </a:extLst>
              </a:tr>
              <a:tr h="4445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%-ms</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左对齐，不足时右补空格</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06047180"/>
                  </a:ext>
                </a:extLst>
              </a:tr>
              <a:tr h="444500">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%m.ns</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输出占</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个字符位置，其中字符数最多</a:t>
                      </a: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n</a:t>
                      </a:r>
                      <a:r>
                        <a:rPr kumimoji="0" lang="zh-CN" altLang="en-US"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个，左补空格</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5613376"/>
                  </a:ext>
                </a:extLst>
              </a:tr>
              <a:tr h="442913">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%-m.ns</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fontAlgn="base">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fontAlgn="base">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fontAlgn="base">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fontAlgn="base">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fontAlgn="base">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同上，右补空格</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2952281"/>
                  </a:ext>
                </a:extLst>
              </a:tr>
            </a:tbl>
          </a:graphicData>
        </a:graphic>
      </p:graphicFrame>
    </p:spTree>
    <p:extLst>
      <p:ext uri="{BB962C8B-B14F-4D97-AF65-F5344CB8AC3E}">
        <p14:creationId xmlns:p14="http://schemas.microsoft.com/office/powerpoint/2010/main" val="3594884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D52E-ACFF-E8A5-40C6-7AD2BC0ACAFE}"/>
              </a:ext>
            </a:extLst>
          </p:cNvPr>
          <p:cNvSpPr>
            <a:spLocks noGrp="1"/>
          </p:cNvSpPr>
          <p:nvPr>
            <p:ph type="title"/>
          </p:nvPr>
        </p:nvSpPr>
        <p:spPr>
          <a:xfrm>
            <a:off x="838200" y="365125"/>
            <a:ext cx="10515600" cy="827949"/>
          </a:xfrm>
        </p:spPr>
        <p:txBody>
          <a:bodyPr/>
          <a:lstStyle/>
          <a:p>
            <a:pPr>
              <a:buFont typeface="Wingdings" panose="05000000000000000000" pitchFamily="2" charset="2"/>
              <a:buNone/>
            </a:pPr>
            <a:r>
              <a:rPr lang="zh-CN" altLang="en-US" dirty="0">
                <a:solidFill>
                  <a:schemeClr val="tx2"/>
                </a:solidFill>
              </a:rPr>
              <a:t>总结</a:t>
            </a:r>
            <a:endParaRPr lang="en-US" altLang="zh-CN" sz="4400" dirty="0">
              <a:solidFill>
                <a:schemeClr val="tx2"/>
              </a:solidFill>
            </a:endParaRPr>
          </a:p>
        </p:txBody>
      </p:sp>
      <p:sp>
        <p:nvSpPr>
          <p:cNvPr id="4" name="文本框 3">
            <a:extLst>
              <a:ext uri="{FF2B5EF4-FFF2-40B4-BE49-F238E27FC236}">
                <a16:creationId xmlns:a16="http://schemas.microsoft.com/office/drawing/2014/main" id="{59FB6ECD-2535-3A07-F745-809D1B470C39}"/>
              </a:ext>
            </a:extLst>
          </p:cNvPr>
          <p:cNvSpPr txBox="1"/>
          <p:nvPr/>
        </p:nvSpPr>
        <p:spPr>
          <a:xfrm>
            <a:off x="988423" y="1432560"/>
            <a:ext cx="23689498" cy="1255728"/>
          </a:xfrm>
          <a:prstGeom prst="rect">
            <a:avLst/>
          </a:prstGeom>
          <a:noFill/>
        </p:spPr>
        <p:txBody>
          <a:bodyPr wrap="none" rtlCol="0">
            <a:spAutoFit/>
          </a:bodyPr>
          <a:lstStyle/>
          <a:p>
            <a:pPr>
              <a:lnSpc>
                <a:spcPct val="80000"/>
              </a:lnSpc>
              <a:buFont typeface="Wingdings" panose="05000000000000000000" pitchFamily="2" charset="2"/>
              <a:buNone/>
            </a:pPr>
            <a:r>
              <a:rPr lang="zh-CN" altLang="en-US" sz="1800" dirty="0"/>
              <a:t>　　</a:t>
            </a:r>
            <a:r>
              <a:rPr lang="en-US" altLang="zh-CN" sz="1800" dirty="0"/>
              <a:t>1</a:t>
            </a:r>
            <a:r>
              <a:rPr lang="zh-CN" altLang="en-US" sz="1800" dirty="0"/>
              <a:t>、</a:t>
            </a:r>
            <a:r>
              <a:rPr lang="en-US" altLang="zh-CN" sz="1800" dirty="0" err="1"/>
              <a:t>cin</a:t>
            </a:r>
            <a:r>
              <a:rPr lang="zh-CN" altLang="en-US" sz="1800" dirty="0"/>
              <a:t>和</a:t>
            </a:r>
            <a:r>
              <a:rPr lang="en-US" altLang="zh-CN" sz="1800" dirty="0" err="1"/>
              <a:t>cout</a:t>
            </a:r>
            <a:r>
              <a:rPr lang="zh-CN" altLang="en-US" sz="1800" dirty="0"/>
              <a:t>在</a:t>
            </a:r>
            <a:r>
              <a:rPr lang="en-US" altLang="zh-CN" sz="1800" dirty="0"/>
              <a:t>Dev C++</a:t>
            </a:r>
            <a:r>
              <a:rPr lang="zh-CN" altLang="en-US" sz="1800" dirty="0"/>
              <a:t>中只能调用</a:t>
            </a:r>
            <a:r>
              <a:rPr lang="en-US" altLang="zh-CN" sz="1800" dirty="0"/>
              <a:t>&lt;iostream&gt;</a:t>
            </a:r>
            <a:r>
              <a:rPr lang="zh-CN" altLang="en-US" sz="1800" dirty="0"/>
              <a:t>库，而其他输入输出格式要调用</a:t>
            </a:r>
            <a:r>
              <a:rPr lang="en-US" altLang="zh-CN" sz="1800" dirty="0"/>
              <a:t>&lt;</a:t>
            </a:r>
            <a:r>
              <a:rPr lang="en-US" altLang="zh-CN" sz="1800" dirty="0" err="1"/>
              <a:t>stdio.h</a:t>
            </a:r>
            <a:r>
              <a:rPr lang="en-US" altLang="zh-CN" sz="1800" dirty="0"/>
              <a:t>&gt;</a:t>
            </a:r>
            <a:r>
              <a:rPr lang="zh-CN" altLang="en-US" sz="1800" dirty="0"/>
              <a:t>库或</a:t>
            </a:r>
            <a:r>
              <a:rPr lang="en-US" altLang="zh-CN" sz="1800" dirty="0"/>
              <a:t>&lt;</a:t>
            </a:r>
            <a:r>
              <a:rPr lang="en-US" altLang="zh-CN" sz="1800" dirty="0" err="1"/>
              <a:t>cstdio</a:t>
            </a:r>
            <a:r>
              <a:rPr lang="en-US" altLang="zh-CN" sz="1800" dirty="0"/>
              <a:t>&gt;</a:t>
            </a:r>
            <a:r>
              <a:rPr lang="zh-CN" altLang="en-US" sz="1800" dirty="0"/>
              <a:t>库。</a:t>
            </a:r>
          </a:p>
          <a:p>
            <a:pPr>
              <a:lnSpc>
                <a:spcPct val="80000"/>
              </a:lnSpc>
              <a:buFont typeface="Wingdings" panose="05000000000000000000" pitchFamily="2" charset="2"/>
              <a:buNone/>
            </a:pPr>
            <a:r>
              <a:rPr lang="zh-CN" altLang="en-US" sz="1800" dirty="0"/>
              <a:t>　　</a:t>
            </a:r>
            <a:r>
              <a:rPr lang="en-US" altLang="zh-CN" sz="1800" dirty="0"/>
              <a:t>2</a:t>
            </a:r>
            <a:r>
              <a:rPr lang="zh-CN" altLang="en-US" sz="1800" dirty="0"/>
              <a:t>、</a:t>
            </a:r>
            <a:r>
              <a:rPr lang="en-US" altLang="zh-CN" sz="1800" dirty="0" err="1"/>
              <a:t>cin</a:t>
            </a:r>
            <a:r>
              <a:rPr lang="zh-CN" altLang="en-US" sz="1800" dirty="0"/>
              <a:t>和</a:t>
            </a:r>
            <a:r>
              <a:rPr lang="en-US" altLang="zh-CN" sz="1800" dirty="0" err="1"/>
              <a:t>cout</a:t>
            </a:r>
            <a:r>
              <a:rPr lang="zh-CN" altLang="en-US" sz="1800" dirty="0"/>
              <a:t>属于</a:t>
            </a:r>
            <a:r>
              <a:rPr lang="en-US" altLang="zh-CN" sz="1800" dirty="0"/>
              <a:t>C++</a:t>
            </a:r>
            <a:r>
              <a:rPr lang="zh-CN" altLang="en-US" sz="1800" dirty="0"/>
              <a:t>的概念，调用时涉及输入输出流，而</a:t>
            </a:r>
            <a:r>
              <a:rPr lang="en-US" altLang="zh-CN" sz="1800" dirty="0" err="1"/>
              <a:t>scanf</a:t>
            </a:r>
            <a:r>
              <a:rPr lang="zh-CN" altLang="en-US" sz="1800" dirty="0"/>
              <a:t>和</a:t>
            </a:r>
            <a:r>
              <a:rPr lang="en-US" altLang="zh-CN" sz="1800" dirty="0" err="1"/>
              <a:t>printf</a:t>
            </a:r>
            <a:r>
              <a:rPr lang="zh-CN" altLang="en-US" sz="1800" dirty="0"/>
              <a:t>属于</a:t>
            </a:r>
            <a:r>
              <a:rPr lang="en-US" altLang="zh-CN" sz="1800" dirty="0"/>
              <a:t>C</a:t>
            </a:r>
            <a:r>
              <a:rPr lang="zh-CN" altLang="en-US" sz="1800" dirty="0"/>
              <a:t>的概念，是</a:t>
            </a:r>
            <a:r>
              <a:rPr lang="en-US" altLang="zh-CN" sz="1800" dirty="0"/>
              <a:t>C</a:t>
            </a:r>
            <a:r>
              <a:rPr lang="zh-CN" altLang="en-US" sz="1800" dirty="0"/>
              <a:t>语言的标准输入</a:t>
            </a:r>
            <a:r>
              <a:rPr lang="en-US" altLang="zh-CN" sz="1800" dirty="0"/>
              <a:t>/</a:t>
            </a:r>
            <a:r>
              <a:rPr lang="zh-CN" altLang="en-US" sz="1800" dirty="0"/>
              <a:t>输出库中的函数，所以在时效上，</a:t>
            </a:r>
            <a:r>
              <a:rPr lang="en-US" altLang="zh-CN" sz="1800" dirty="0" err="1"/>
              <a:t>scanf</a:t>
            </a:r>
            <a:r>
              <a:rPr lang="zh-CN" altLang="en-US" sz="1800" dirty="0"/>
              <a:t>和</a:t>
            </a:r>
            <a:r>
              <a:rPr lang="en-US" altLang="zh-CN" sz="1800" dirty="0" err="1"/>
              <a:t>printf</a:t>
            </a:r>
            <a:r>
              <a:rPr lang="zh-CN" altLang="en-US" sz="1800" dirty="0"/>
              <a:t>优于</a:t>
            </a:r>
            <a:r>
              <a:rPr lang="en-US" altLang="zh-CN" sz="1800" dirty="0" err="1"/>
              <a:t>cin</a:t>
            </a:r>
            <a:r>
              <a:rPr lang="zh-CN" altLang="en-US" sz="1800" dirty="0"/>
              <a:t>、</a:t>
            </a:r>
            <a:r>
              <a:rPr lang="en-US" altLang="zh-CN" sz="1800" dirty="0" err="1"/>
              <a:t>cout</a:t>
            </a:r>
            <a:r>
              <a:rPr lang="zh-CN" altLang="en-US" sz="1800" dirty="0"/>
              <a:t>，对于大数据的输入输出，通常情况下应该用</a:t>
            </a:r>
            <a:r>
              <a:rPr lang="en-US" altLang="zh-CN" sz="1800" dirty="0" err="1"/>
              <a:t>scanf</a:t>
            </a:r>
            <a:r>
              <a:rPr lang="zh-CN" altLang="en-US" sz="1800" dirty="0"/>
              <a:t>、</a:t>
            </a:r>
            <a:r>
              <a:rPr lang="en-US" altLang="zh-CN" sz="1800" dirty="0" err="1"/>
              <a:t>printf</a:t>
            </a:r>
            <a:r>
              <a:rPr lang="zh-CN" altLang="en-US" sz="1800" dirty="0"/>
              <a:t>。</a:t>
            </a:r>
          </a:p>
          <a:p>
            <a:pPr>
              <a:lnSpc>
                <a:spcPct val="80000"/>
              </a:lnSpc>
              <a:buFont typeface="Wingdings" panose="05000000000000000000" pitchFamily="2" charset="2"/>
              <a:buNone/>
            </a:pPr>
            <a:r>
              <a:rPr lang="zh-CN" altLang="en-US" sz="1800" dirty="0"/>
              <a:t>    </a:t>
            </a:r>
            <a:r>
              <a:rPr lang="en-US" altLang="zh-CN" sz="1800" dirty="0"/>
              <a:t>3</a:t>
            </a:r>
            <a:r>
              <a:rPr lang="zh-CN" altLang="en-US" sz="1800" dirty="0"/>
              <a:t>、对于普通数据的输入输出，</a:t>
            </a:r>
            <a:r>
              <a:rPr lang="en-US" altLang="zh-CN" sz="1800" dirty="0" err="1"/>
              <a:t>cin</a:t>
            </a:r>
            <a:r>
              <a:rPr lang="zh-CN" altLang="en-US" sz="1800" dirty="0"/>
              <a:t>和</a:t>
            </a:r>
            <a:r>
              <a:rPr lang="en-US" altLang="zh-CN" sz="1800" dirty="0" err="1"/>
              <a:t>cout</a:t>
            </a:r>
            <a:r>
              <a:rPr lang="zh-CN" altLang="en-US" sz="1800" dirty="0"/>
              <a:t>比较方便，而在格式化方面，</a:t>
            </a:r>
            <a:r>
              <a:rPr lang="en-US" altLang="zh-CN" sz="1800" dirty="0" err="1"/>
              <a:t>scanf</a:t>
            </a:r>
            <a:r>
              <a:rPr lang="zh-CN" altLang="en-US" sz="1800" dirty="0"/>
              <a:t>和</a:t>
            </a:r>
            <a:r>
              <a:rPr lang="en-US" altLang="zh-CN" sz="1800" dirty="0" err="1"/>
              <a:t>printf</a:t>
            </a:r>
            <a:r>
              <a:rPr lang="zh-CN" altLang="en-US" sz="1800" dirty="0"/>
              <a:t>比较容易。</a:t>
            </a:r>
            <a:r>
              <a:rPr lang="en-US" altLang="zh-CN" sz="1800" dirty="0" err="1"/>
              <a:t>cin</a:t>
            </a:r>
            <a:r>
              <a:rPr lang="zh-CN" altLang="en-US" sz="1800" dirty="0"/>
              <a:t>效率比</a:t>
            </a:r>
            <a:r>
              <a:rPr lang="en-US" altLang="zh-CN" sz="1800" dirty="0" err="1"/>
              <a:t>scanf</a:t>
            </a:r>
            <a:r>
              <a:rPr lang="zh-CN" altLang="en-US" sz="1800" dirty="0"/>
              <a:t>低很多，尤其输入数据达到</a:t>
            </a:r>
            <a:r>
              <a:rPr lang="en-US" altLang="zh-CN" sz="1800" dirty="0"/>
              <a:t>20</a:t>
            </a:r>
            <a:r>
              <a:rPr lang="zh-CN" altLang="en-US" sz="1800" dirty="0"/>
              <a:t>万以上时非常明显，在</a:t>
            </a:r>
            <a:r>
              <a:rPr lang="en-US" altLang="zh-CN" sz="1800" dirty="0"/>
              <a:t>100</a:t>
            </a:r>
            <a:r>
              <a:rPr lang="zh-CN" altLang="en-US" sz="1800" dirty="0"/>
              <a:t>万时</a:t>
            </a:r>
            <a:r>
              <a:rPr lang="en-US" altLang="zh-CN" sz="1800" dirty="0" err="1"/>
              <a:t>cin</a:t>
            </a:r>
            <a:r>
              <a:rPr lang="zh-CN" altLang="en-US" sz="1800" dirty="0"/>
              <a:t>读入就会超时。</a:t>
            </a:r>
            <a:r>
              <a:rPr lang="zh-CN" altLang="en-US" dirty="0"/>
              <a:t> </a:t>
            </a:r>
            <a:endParaRPr lang="zh-CN" altLang="en-US" sz="1800" dirty="0"/>
          </a:p>
          <a:p>
            <a:pPr>
              <a:lnSpc>
                <a:spcPct val="80000"/>
              </a:lnSpc>
              <a:buFont typeface="Wingdings" panose="05000000000000000000" pitchFamily="2" charset="2"/>
              <a:buNone/>
            </a:pPr>
            <a:r>
              <a:rPr lang="zh-CN" altLang="en-US" sz="1800" dirty="0"/>
              <a:t>    </a:t>
            </a:r>
            <a:r>
              <a:rPr lang="en-US" altLang="zh-CN" sz="1800" dirty="0"/>
              <a:t>4</a:t>
            </a:r>
            <a:r>
              <a:rPr lang="zh-CN" altLang="en-US" sz="1800" dirty="0"/>
              <a:t>、</a:t>
            </a:r>
            <a:r>
              <a:rPr lang="en-US" altLang="zh-CN" sz="1800" dirty="0" err="1"/>
              <a:t>scanf</a:t>
            </a:r>
            <a:r>
              <a:rPr lang="zh-CN" altLang="en-US" sz="1800" dirty="0"/>
              <a:t>和</a:t>
            </a:r>
            <a:r>
              <a:rPr lang="en-US" altLang="zh-CN" sz="1800" dirty="0" err="1"/>
              <a:t>printf</a:t>
            </a:r>
            <a:r>
              <a:rPr lang="zh-CN" altLang="en-US" sz="1800" dirty="0"/>
              <a:t>也缺点，</a:t>
            </a:r>
            <a:r>
              <a:rPr lang="en-US" altLang="zh-CN" sz="1800" dirty="0" err="1"/>
              <a:t>cin</a:t>
            </a:r>
            <a:r>
              <a:rPr lang="zh-CN" altLang="en-US" sz="1800" dirty="0"/>
              <a:t>和</a:t>
            </a:r>
            <a:r>
              <a:rPr lang="en-US" altLang="zh-CN" sz="1800" dirty="0" err="1"/>
              <a:t>cout</a:t>
            </a:r>
            <a:r>
              <a:rPr lang="zh-CN" altLang="en-US" sz="1800" dirty="0"/>
              <a:t>能够自动识别变量的数据类型，因此，在进行输入输出时，不需要指定数据类型，</a:t>
            </a:r>
            <a:r>
              <a:rPr lang="en-US" altLang="zh-CN" sz="1800" dirty="0" err="1"/>
              <a:t>printf</a:t>
            </a:r>
            <a:r>
              <a:rPr lang="zh-CN" altLang="en-US" sz="1800" dirty="0"/>
              <a:t>和</a:t>
            </a:r>
            <a:r>
              <a:rPr lang="en-US" altLang="zh-CN" sz="1800" dirty="0" err="1"/>
              <a:t>scanf</a:t>
            </a:r>
            <a:r>
              <a:rPr lang="zh-CN" altLang="en-US" sz="1800" dirty="0"/>
              <a:t>函数在输入输出时需指定数据类型。</a:t>
            </a:r>
          </a:p>
          <a:p>
            <a:endParaRPr lang="zh-CN" altLang="en-US" dirty="0"/>
          </a:p>
        </p:txBody>
      </p:sp>
    </p:spTree>
    <p:extLst>
      <p:ext uri="{BB962C8B-B14F-4D97-AF65-F5344CB8AC3E}">
        <p14:creationId xmlns:p14="http://schemas.microsoft.com/office/powerpoint/2010/main" val="1615702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37ABA-85B6-F34F-7876-AB81B69935A5}"/>
              </a:ext>
            </a:extLst>
          </p:cNvPr>
          <p:cNvSpPr>
            <a:spLocks noGrp="1"/>
          </p:cNvSpPr>
          <p:nvPr>
            <p:ph type="title"/>
          </p:nvPr>
        </p:nvSpPr>
        <p:spPr/>
        <p:txBody>
          <a:bodyPr/>
          <a:lstStyle/>
          <a:p>
            <a:r>
              <a:rPr lang="zh-CN" altLang="en-US" dirty="0"/>
              <a:t>程序的控制结构</a:t>
            </a:r>
            <a:r>
              <a:rPr lang="en-US" altLang="zh-CN" dirty="0"/>
              <a:t>-</a:t>
            </a:r>
            <a:r>
              <a:rPr lang="zh-CN" altLang="en-US" dirty="0"/>
              <a:t>分支</a:t>
            </a:r>
          </a:p>
        </p:txBody>
      </p:sp>
      <p:sp>
        <p:nvSpPr>
          <p:cNvPr id="3" name="内容占位符 2">
            <a:extLst>
              <a:ext uri="{FF2B5EF4-FFF2-40B4-BE49-F238E27FC236}">
                <a16:creationId xmlns:a16="http://schemas.microsoft.com/office/drawing/2014/main" id="{EDA72CF0-1A16-8688-E288-0E4E1F4D1786}"/>
              </a:ext>
            </a:extLst>
          </p:cNvPr>
          <p:cNvSpPr>
            <a:spLocks noGrp="1"/>
          </p:cNvSpPr>
          <p:nvPr>
            <p:ph idx="1"/>
          </p:nvPr>
        </p:nvSpPr>
        <p:spPr>
          <a:xfrm>
            <a:off x="838200" y="1825625"/>
            <a:ext cx="10515600" cy="688975"/>
          </a:xfrm>
        </p:spPr>
        <p:txBody>
          <a:bodyPr>
            <a:normAutofit fontScale="70000" lnSpcReduction="20000"/>
          </a:bodyPr>
          <a:lstStyle/>
          <a:p>
            <a:r>
              <a:rPr lang="en-US" altLang="zh-CN" dirty="0"/>
              <a:t>If</a:t>
            </a:r>
            <a:r>
              <a:rPr lang="zh-CN" altLang="en-US" dirty="0"/>
              <a:t>表达式</a:t>
            </a:r>
            <a:endParaRPr lang="en-US" altLang="zh-CN" dirty="0"/>
          </a:p>
          <a:p>
            <a:r>
              <a:rPr lang="en-US" altLang="zh-CN" dirty="0"/>
              <a:t>Switch</a:t>
            </a:r>
            <a:r>
              <a:rPr lang="zh-CN" altLang="en-US" dirty="0"/>
              <a:t>表达式</a:t>
            </a:r>
          </a:p>
        </p:txBody>
      </p:sp>
    </p:spTree>
    <p:extLst>
      <p:ext uri="{BB962C8B-B14F-4D97-AF65-F5344CB8AC3E}">
        <p14:creationId xmlns:p14="http://schemas.microsoft.com/office/powerpoint/2010/main" val="2332407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902AF-C3AE-F2AD-0674-90FE8C2F10FA}"/>
              </a:ext>
            </a:extLst>
          </p:cNvPr>
          <p:cNvSpPr>
            <a:spLocks noGrp="1"/>
          </p:cNvSpPr>
          <p:nvPr>
            <p:ph type="title"/>
          </p:nvPr>
        </p:nvSpPr>
        <p:spPr/>
        <p:txBody>
          <a:bodyPr/>
          <a:lstStyle/>
          <a:p>
            <a:r>
              <a:rPr lang="zh-CN" altLang="en-US" dirty="0"/>
              <a:t>概述</a:t>
            </a:r>
          </a:p>
        </p:txBody>
      </p:sp>
      <p:sp>
        <p:nvSpPr>
          <p:cNvPr id="3" name="内容占位符 2">
            <a:extLst>
              <a:ext uri="{FF2B5EF4-FFF2-40B4-BE49-F238E27FC236}">
                <a16:creationId xmlns:a16="http://schemas.microsoft.com/office/drawing/2014/main" id="{A38DB2A8-896E-60AF-AE02-468458306A0F}"/>
              </a:ext>
            </a:extLst>
          </p:cNvPr>
          <p:cNvSpPr>
            <a:spLocks noGrp="1"/>
          </p:cNvSpPr>
          <p:nvPr>
            <p:ph idx="1"/>
          </p:nvPr>
        </p:nvSpPr>
        <p:spPr/>
        <p:txBody>
          <a:bodyPr>
            <a:normAutofit fontScale="85000" lnSpcReduction="20000"/>
          </a:bodyPr>
          <a:lstStyle/>
          <a:p>
            <a:pPr>
              <a:lnSpc>
                <a:spcPct val="90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现实世界里，我们在解决问题的过程中，往往会遇到不同的情况进行选择，这个时候采用顺序执行就不一定能够满足我们的需求。因此，在程序中除了顺序结构，还需要有选择结构、循环结构以及对应的转移机制。</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提供了丰富、灵活的控制语句：</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顺序结构：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默认控制语句</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选择结构：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if/switch</a:t>
            </a:r>
          </a:p>
          <a:p>
            <a:pPr marL="0" indent="0">
              <a:lnSpc>
                <a:spcPct val="90000"/>
              </a:lnSpc>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&gt; if</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选择结构：单分支选择结构，选择或忽略一个分支的操作</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90000"/>
              </a:lnSpc>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&gt; if/else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选择结构：双分支选择结构，在两个不同分支中选择</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90000"/>
              </a:lnSpc>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&gt; switch</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选择结构：多分支选择结构，在多种不同分支中选择不同的操作</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循环结构：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for/while/do</a:t>
            </a:r>
          </a:p>
          <a:p>
            <a:pPr marL="0" indent="0">
              <a:lnSpc>
                <a:spcPct val="90000"/>
              </a:lnSpc>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&gt; for</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循环语句：</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90000"/>
              </a:lnSpc>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&gt; while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循环语句：</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90000"/>
              </a:lnSpc>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&gt; do</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循环语句：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pPr>
              <a:lnSpc>
                <a:spcPct val="90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为使程序更清晰、更易调试与修改，并且不容易出错，结构化编程要尽量少用或不用</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goto</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等跳转语句。</a:t>
            </a:r>
          </a:p>
          <a:p>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79135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902AF-C3AE-F2AD-0674-90FE8C2F10FA}"/>
              </a:ext>
            </a:extLst>
          </p:cNvPr>
          <p:cNvSpPr>
            <a:spLocks noGrp="1"/>
          </p:cNvSpPr>
          <p:nvPr>
            <p:ph type="title"/>
          </p:nvPr>
        </p:nvSpPr>
        <p:spPr/>
        <p:txBody>
          <a:bodyPr/>
          <a:lstStyle/>
          <a:p>
            <a:r>
              <a:rPr lang="zh-CN" altLang="en-US" dirty="0"/>
              <a:t>概述</a:t>
            </a:r>
          </a:p>
        </p:txBody>
      </p:sp>
      <p:sp>
        <p:nvSpPr>
          <p:cNvPr id="3" name="内容占位符 2">
            <a:extLst>
              <a:ext uri="{FF2B5EF4-FFF2-40B4-BE49-F238E27FC236}">
                <a16:creationId xmlns:a16="http://schemas.microsoft.com/office/drawing/2014/main" id="{A38DB2A8-896E-60AF-AE02-468458306A0F}"/>
              </a:ext>
            </a:extLst>
          </p:cNvPr>
          <p:cNvSpPr>
            <a:spLocks noGrp="1"/>
          </p:cNvSpPr>
          <p:nvPr>
            <p:ph idx="1"/>
          </p:nvPr>
        </p:nvSpPr>
        <p:spPr/>
        <p:txBody>
          <a:bodyPr>
            <a:norm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前面所述的控制结构关键字：</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if</a:t>
            </a:r>
          </a:p>
          <a:p>
            <a:pPr>
              <a:buFont typeface="Wingdings" panose="05000000000000000000" pitchFamily="2" charset="2"/>
              <a:buChar char="Ø"/>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else</a:t>
            </a:r>
          </a:p>
          <a:p>
            <a:pPr>
              <a:buFont typeface="Wingdings" panose="05000000000000000000" pitchFamily="2" charset="2"/>
              <a:buChar char="Ø"/>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switch</a:t>
            </a:r>
          </a:p>
          <a:p>
            <a:pPr>
              <a:buFont typeface="Wingdings" panose="05000000000000000000" pitchFamily="2" charset="2"/>
              <a:buChar char="Ø"/>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while</a:t>
            </a:r>
          </a:p>
          <a:p>
            <a:pPr>
              <a:buFont typeface="Wingdings" panose="05000000000000000000" pitchFamily="2" charset="2"/>
              <a:buChar char="Ø"/>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do</a:t>
            </a:r>
          </a:p>
          <a:p>
            <a:pPr>
              <a:buFont typeface="Wingdings" panose="05000000000000000000" pitchFamily="2" charset="2"/>
              <a:buChar char="Ø"/>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for</a:t>
            </a:r>
          </a:p>
          <a:p>
            <a:pPr marL="0" indent="0">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注意：</a:t>
            </a:r>
            <a:br>
              <a:rPr lang="en-US" altLang="zh-CN" sz="2000" dirty="0">
                <a:latin typeface="Times New Roman" panose="02020603050405020304" pitchFamily="18" charset="0"/>
                <a:ea typeface="楷体" panose="02010609060101010101" pitchFamily="49" charset="-122"/>
                <a:cs typeface="Times New Roman" panose="02020603050405020304" pitchFamily="18" charset="0"/>
              </a:rPr>
            </a:b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比如</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While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这种是错误语法，因为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是严格区分大小写的！</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所有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保留关键字只能是小写字母！</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65248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37ABA-85B6-F34F-7876-AB81B69935A5}"/>
              </a:ext>
            </a:extLst>
          </p:cNvPr>
          <p:cNvSpPr>
            <a:spLocks noGrp="1"/>
          </p:cNvSpPr>
          <p:nvPr>
            <p:ph type="title"/>
          </p:nvPr>
        </p:nvSpPr>
        <p:spPr/>
        <p:txBody>
          <a:bodyPr/>
          <a:lstStyle/>
          <a:p>
            <a:r>
              <a:rPr lang="en-US" altLang="zh-CN" dirty="0"/>
              <a:t>if</a:t>
            </a:r>
            <a:r>
              <a:rPr lang="zh-CN" altLang="en-US" dirty="0"/>
              <a:t>选择结构</a:t>
            </a:r>
          </a:p>
        </p:txBody>
      </p:sp>
      <p:sp>
        <p:nvSpPr>
          <p:cNvPr id="3" name="内容占位符 2">
            <a:extLst>
              <a:ext uri="{FF2B5EF4-FFF2-40B4-BE49-F238E27FC236}">
                <a16:creationId xmlns:a16="http://schemas.microsoft.com/office/drawing/2014/main" id="{EDA72CF0-1A16-8688-E288-0E4E1F4D1786}"/>
              </a:ext>
            </a:extLst>
          </p:cNvPr>
          <p:cNvSpPr>
            <a:spLocks noGrp="1"/>
          </p:cNvSpPr>
          <p:nvPr>
            <p:ph idx="1"/>
          </p:nvPr>
        </p:nvSpPr>
        <p:spPr>
          <a:xfrm>
            <a:off x="838200" y="1825624"/>
            <a:ext cx="5950131" cy="4348679"/>
          </a:xfrm>
        </p:spPr>
        <p:txBody>
          <a:bodyPr>
            <a:normAutofit fontScale="70000" lnSpcReduction="20000"/>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选择结构</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语句：单分支结构</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格式：</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条件表达式</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语句：语句块</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符合语句</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（条件表达式）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功能：如果条件表达式的值为真，即条件成立，则执行语句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，否则，语句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被忽略（不执行），程序按照顺序从整个选择结构之后的下一条语句继续执行。</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注意：</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条件表达式必须用“圆括号”括起来</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建议格式：</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为了避免出错，在</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之后的语句统一都是用</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括起来</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书写语句块（也称为复合语句）时，左右花括号要对齐，组成语句块的各语句要相对花括号缩进一层并对齐</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55515825-8536-7611-52B7-A3B4E6FDC91A}"/>
              </a:ext>
            </a:extLst>
          </p:cNvPr>
          <p:cNvPicPr>
            <a:picLocks noChangeAspect="1"/>
          </p:cNvPicPr>
          <p:nvPr/>
        </p:nvPicPr>
        <p:blipFill>
          <a:blip r:embed="rId2"/>
          <a:stretch>
            <a:fillRect/>
          </a:stretch>
        </p:blipFill>
        <p:spPr>
          <a:xfrm>
            <a:off x="6999054" y="1638334"/>
            <a:ext cx="4255689" cy="1790666"/>
          </a:xfrm>
          <a:prstGeom prst="rect">
            <a:avLst/>
          </a:prstGeom>
        </p:spPr>
      </p:pic>
      <p:pic>
        <p:nvPicPr>
          <p:cNvPr id="7" name="图片 6">
            <a:extLst>
              <a:ext uri="{FF2B5EF4-FFF2-40B4-BE49-F238E27FC236}">
                <a16:creationId xmlns:a16="http://schemas.microsoft.com/office/drawing/2014/main" id="{B9A50798-D7B0-4D6B-2324-EDF433B59375}"/>
              </a:ext>
            </a:extLst>
          </p:cNvPr>
          <p:cNvPicPr>
            <a:picLocks noChangeAspect="1"/>
          </p:cNvPicPr>
          <p:nvPr/>
        </p:nvPicPr>
        <p:blipFill>
          <a:blip r:embed="rId3"/>
          <a:stretch>
            <a:fillRect/>
          </a:stretch>
        </p:blipFill>
        <p:spPr>
          <a:xfrm>
            <a:off x="7098113" y="3838819"/>
            <a:ext cx="4156630" cy="2335485"/>
          </a:xfrm>
          <a:prstGeom prst="rect">
            <a:avLst/>
          </a:prstGeom>
        </p:spPr>
      </p:pic>
      <p:grpSp>
        <p:nvGrpSpPr>
          <p:cNvPr id="4" name="Group 5">
            <a:extLst>
              <a:ext uri="{FF2B5EF4-FFF2-40B4-BE49-F238E27FC236}">
                <a16:creationId xmlns:a16="http://schemas.microsoft.com/office/drawing/2014/main" id="{F20210BE-0C1B-3210-F629-41E7CA5CD3C8}"/>
              </a:ext>
            </a:extLst>
          </p:cNvPr>
          <p:cNvGrpSpPr>
            <a:grpSpLocks/>
          </p:cNvGrpSpPr>
          <p:nvPr/>
        </p:nvGrpSpPr>
        <p:grpSpPr bwMode="auto">
          <a:xfrm>
            <a:off x="3813265" y="1421856"/>
            <a:ext cx="2592387" cy="2586038"/>
            <a:chOff x="0" y="0"/>
            <a:chExt cx="2532" cy="2808"/>
          </a:xfrm>
        </p:grpSpPr>
        <p:sp>
          <p:nvSpPr>
            <p:cNvPr id="6" name="Line 6">
              <a:extLst>
                <a:ext uri="{FF2B5EF4-FFF2-40B4-BE49-F238E27FC236}">
                  <a16:creationId xmlns:a16="http://schemas.microsoft.com/office/drawing/2014/main" id="{E4A23748-C191-DD31-B929-337709C46ADD}"/>
                </a:ext>
              </a:extLst>
            </p:cNvPr>
            <p:cNvSpPr>
              <a:spLocks noChangeShapeType="1"/>
            </p:cNvSpPr>
            <p:nvPr/>
          </p:nvSpPr>
          <p:spPr bwMode="auto">
            <a:xfrm>
              <a:off x="1776" y="82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 name="Group 7">
              <a:extLst>
                <a:ext uri="{FF2B5EF4-FFF2-40B4-BE49-F238E27FC236}">
                  <a16:creationId xmlns:a16="http://schemas.microsoft.com/office/drawing/2014/main" id="{40DCE4E1-DD52-3838-967A-72B435CF09C4}"/>
                </a:ext>
              </a:extLst>
            </p:cNvPr>
            <p:cNvGrpSpPr>
              <a:grpSpLocks/>
            </p:cNvGrpSpPr>
            <p:nvPr/>
          </p:nvGrpSpPr>
          <p:grpSpPr bwMode="auto">
            <a:xfrm>
              <a:off x="0" y="0"/>
              <a:ext cx="2532" cy="2808"/>
              <a:chOff x="0" y="0"/>
              <a:chExt cx="2532" cy="2808"/>
            </a:xfrm>
          </p:grpSpPr>
          <p:sp>
            <p:nvSpPr>
              <p:cNvPr id="9" name="Line 8">
                <a:extLst>
                  <a:ext uri="{FF2B5EF4-FFF2-40B4-BE49-F238E27FC236}">
                    <a16:creationId xmlns:a16="http://schemas.microsoft.com/office/drawing/2014/main" id="{08DC25F5-B124-5A98-3C0C-FD46B25DD09A}"/>
                  </a:ext>
                </a:extLst>
              </p:cNvPr>
              <p:cNvSpPr>
                <a:spLocks noChangeShapeType="1"/>
              </p:cNvSpPr>
              <p:nvPr/>
            </p:nvSpPr>
            <p:spPr bwMode="auto">
              <a:xfrm>
                <a:off x="900" y="1248"/>
                <a:ext cx="0" cy="468"/>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10" name="Group 9">
                <a:extLst>
                  <a:ext uri="{FF2B5EF4-FFF2-40B4-BE49-F238E27FC236}">
                    <a16:creationId xmlns:a16="http://schemas.microsoft.com/office/drawing/2014/main" id="{49120446-F513-F93A-D518-8158E8122440}"/>
                  </a:ext>
                </a:extLst>
              </p:cNvPr>
              <p:cNvGrpSpPr>
                <a:grpSpLocks/>
              </p:cNvGrpSpPr>
              <p:nvPr/>
            </p:nvGrpSpPr>
            <p:grpSpPr bwMode="auto">
              <a:xfrm>
                <a:off x="0" y="0"/>
                <a:ext cx="2532" cy="2808"/>
                <a:chOff x="0" y="0"/>
                <a:chExt cx="2532" cy="2808"/>
              </a:xfrm>
            </p:grpSpPr>
            <p:sp useBgFill="1">
              <p:nvSpPr>
                <p:cNvPr id="11" name="Oval 10">
                  <a:extLst>
                    <a:ext uri="{FF2B5EF4-FFF2-40B4-BE49-F238E27FC236}">
                      <a16:creationId xmlns:a16="http://schemas.microsoft.com/office/drawing/2014/main" id="{A4F1059A-7B8C-272B-5649-C1BF98C92800}"/>
                    </a:ext>
                  </a:extLst>
                </p:cNvPr>
                <p:cNvSpPr>
                  <a:spLocks noChangeArrowheads="1"/>
                </p:cNvSpPr>
                <p:nvPr/>
              </p:nvSpPr>
              <p:spPr bwMode="auto">
                <a:xfrm>
                  <a:off x="804" y="0"/>
                  <a:ext cx="180" cy="156"/>
                </a:xfrm>
                <a:prstGeom prst="ellipse">
                  <a:avLst/>
                </a:prstGeom>
                <a:ln w="9525">
                  <a:solidFill>
                    <a:srgbClr val="000000"/>
                  </a:solidFill>
                  <a:round/>
                  <a:headEnd/>
                  <a:tailEnd/>
                </a:ln>
              </p:spPr>
              <p:txBody>
                <a:bodyPr/>
                <a:lstStyle/>
                <a:p>
                  <a:endParaRPr lang="zh-CN" altLang="en-US"/>
                </a:p>
              </p:txBody>
            </p:sp>
            <p:sp>
              <p:nvSpPr>
                <p:cNvPr id="12" name="Line 11">
                  <a:extLst>
                    <a:ext uri="{FF2B5EF4-FFF2-40B4-BE49-F238E27FC236}">
                      <a16:creationId xmlns:a16="http://schemas.microsoft.com/office/drawing/2014/main" id="{2CEB6056-E0B6-3246-5BB3-498DA678672F}"/>
                    </a:ext>
                  </a:extLst>
                </p:cNvPr>
                <p:cNvSpPr>
                  <a:spLocks noChangeShapeType="1"/>
                </p:cNvSpPr>
                <p:nvPr/>
              </p:nvSpPr>
              <p:spPr bwMode="auto">
                <a:xfrm>
                  <a:off x="900" y="156"/>
                  <a:ext cx="0" cy="25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useBgFill="1">
              <p:nvSpPr>
                <p:cNvPr id="13" name="AutoShape 12">
                  <a:extLst>
                    <a:ext uri="{FF2B5EF4-FFF2-40B4-BE49-F238E27FC236}">
                      <a16:creationId xmlns:a16="http://schemas.microsoft.com/office/drawing/2014/main" id="{D7084F73-C1F6-7709-62D5-4CE6DCDF6A32}"/>
                    </a:ext>
                  </a:extLst>
                </p:cNvPr>
                <p:cNvSpPr>
                  <a:spLocks noChangeArrowheads="1"/>
                </p:cNvSpPr>
                <p:nvPr/>
              </p:nvSpPr>
              <p:spPr bwMode="auto">
                <a:xfrm>
                  <a:off x="0" y="444"/>
                  <a:ext cx="1800" cy="780"/>
                </a:xfrm>
                <a:prstGeom prst="diamond">
                  <a:avLst/>
                </a:prstGeom>
                <a:ln w="9525">
                  <a:solidFill>
                    <a:srgbClr val="000000"/>
                  </a:solidFill>
                  <a:miter lim="800000"/>
                  <a:headEnd/>
                  <a:tailEnd/>
                </a:ln>
              </p:spPr>
              <p:txBody>
                <a:bodyPr/>
                <a:lstStyle/>
                <a:p>
                  <a:endParaRPr lang="zh-CN" altLang="en-US"/>
                </a:p>
              </p:txBody>
            </p:sp>
            <p:sp>
              <p:nvSpPr>
                <p:cNvPr id="14" name="Text Box 13">
                  <a:extLst>
                    <a:ext uri="{FF2B5EF4-FFF2-40B4-BE49-F238E27FC236}">
                      <a16:creationId xmlns:a16="http://schemas.microsoft.com/office/drawing/2014/main" id="{B8F8DBC1-A359-756E-2BC5-06B93422C0DA}"/>
                    </a:ext>
                  </a:extLst>
                </p:cNvPr>
                <p:cNvSpPr txBox="1">
                  <a:spLocks noChangeArrowheads="1"/>
                </p:cNvSpPr>
                <p:nvPr/>
              </p:nvSpPr>
              <p:spPr bwMode="auto">
                <a:xfrm>
                  <a:off x="264" y="624"/>
                  <a:ext cx="14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600" b="1" dirty="0">
                      <a:latin typeface="宋体" panose="02010600030101010101" pitchFamily="2" charset="-122"/>
                    </a:rPr>
                    <a:t>条件表达式</a:t>
                  </a:r>
                  <a:endParaRPr lang="zh-CN" altLang="en-US" sz="1600" dirty="0"/>
                </a:p>
              </p:txBody>
            </p:sp>
            <p:sp>
              <p:nvSpPr>
                <p:cNvPr id="15" name="Line 14">
                  <a:extLst>
                    <a:ext uri="{FF2B5EF4-FFF2-40B4-BE49-F238E27FC236}">
                      <a16:creationId xmlns:a16="http://schemas.microsoft.com/office/drawing/2014/main" id="{3142BC7C-8D31-E1F7-F517-4611BF860B5C}"/>
                    </a:ext>
                  </a:extLst>
                </p:cNvPr>
                <p:cNvSpPr>
                  <a:spLocks noChangeShapeType="1"/>
                </p:cNvSpPr>
                <p:nvPr/>
              </p:nvSpPr>
              <p:spPr bwMode="auto">
                <a:xfrm>
                  <a:off x="2484" y="840"/>
                  <a:ext cx="0" cy="15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
                  <a:extLst>
                    <a:ext uri="{FF2B5EF4-FFF2-40B4-BE49-F238E27FC236}">
                      <a16:creationId xmlns:a16="http://schemas.microsoft.com/office/drawing/2014/main" id="{7A1057BF-C133-050F-7C9D-8EBF858E35FF}"/>
                    </a:ext>
                  </a:extLst>
                </p:cNvPr>
                <p:cNvSpPr>
                  <a:spLocks noChangeShapeType="1"/>
                </p:cNvSpPr>
                <p:nvPr/>
              </p:nvSpPr>
              <p:spPr bwMode="auto">
                <a:xfrm>
                  <a:off x="888" y="2343"/>
                  <a:ext cx="1587" cy="3"/>
                </a:xfrm>
                <a:prstGeom prst="line">
                  <a:avLst/>
                </a:prstGeom>
                <a:noFill/>
                <a:ln w="9525">
                  <a:solidFill>
                    <a:srgbClr val="000000"/>
                  </a:solidFill>
                  <a:round/>
                  <a:headEnd type="stealth"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6">
                  <a:extLst>
                    <a:ext uri="{FF2B5EF4-FFF2-40B4-BE49-F238E27FC236}">
                      <a16:creationId xmlns:a16="http://schemas.microsoft.com/office/drawing/2014/main" id="{05EE86AA-DFA4-9231-77AB-9A7ED05B2737}"/>
                    </a:ext>
                  </a:extLst>
                </p:cNvPr>
                <p:cNvSpPr txBox="1">
                  <a:spLocks noChangeArrowheads="1"/>
                </p:cNvSpPr>
                <p:nvPr/>
              </p:nvSpPr>
              <p:spPr bwMode="auto">
                <a:xfrm>
                  <a:off x="324" y="1716"/>
                  <a:ext cx="1080" cy="4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1800" b="1">
                      <a:latin typeface="宋体" panose="02010600030101010101" pitchFamily="2" charset="-122"/>
                    </a:rPr>
                    <a:t> 语句</a:t>
                  </a:r>
                  <a:r>
                    <a:rPr lang="en-US" altLang="zh-CN" sz="1800" b="1">
                      <a:latin typeface="宋体" panose="02010600030101010101" pitchFamily="2" charset="-122"/>
                    </a:rPr>
                    <a:t>1</a:t>
                  </a:r>
                  <a:endParaRPr lang="en-US" altLang="zh-CN" sz="1800"/>
                </a:p>
              </p:txBody>
            </p:sp>
            <p:sp>
              <p:nvSpPr>
                <p:cNvPr id="18" name="Line 17">
                  <a:extLst>
                    <a:ext uri="{FF2B5EF4-FFF2-40B4-BE49-F238E27FC236}">
                      <a16:creationId xmlns:a16="http://schemas.microsoft.com/office/drawing/2014/main" id="{121D2DC5-F283-C07E-5A8E-78629C0E197C}"/>
                    </a:ext>
                  </a:extLst>
                </p:cNvPr>
                <p:cNvSpPr>
                  <a:spLocks noChangeShapeType="1"/>
                </p:cNvSpPr>
                <p:nvPr/>
              </p:nvSpPr>
              <p:spPr bwMode="auto">
                <a:xfrm>
                  <a:off x="888" y="2184"/>
                  <a:ext cx="0" cy="468"/>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18">
                  <a:extLst>
                    <a:ext uri="{FF2B5EF4-FFF2-40B4-BE49-F238E27FC236}">
                      <a16:creationId xmlns:a16="http://schemas.microsoft.com/office/drawing/2014/main" id="{9373323E-3C24-4887-A94A-BF336EFCB362}"/>
                    </a:ext>
                  </a:extLst>
                </p:cNvPr>
                <p:cNvSpPr txBox="1">
                  <a:spLocks noChangeArrowheads="1"/>
                </p:cNvSpPr>
                <p:nvPr/>
              </p:nvSpPr>
              <p:spPr bwMode="auto">
                <a:xfrm>
                  <a:off x="1812" y="480"/>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800">
                      <a:latin typeface="Times New Roman" panose="02020603050405020304" pitchFamily="18" charset="0"/>
                    </a:rPr>
                    <a:t>false</a:t>
                  </a:r>
                  <a:endParaRPr lang="en-US" altLang="zh-CN" sz="1800"/>
                </a:p>
              </p:txBody>
            </p:sp>
            <p:sp>
              <p:nvSpPr>
                <p:cNvPr id="20" name="Text Box 19">
                  <a:extLst>
                    <a:ext uri="{FF2B5EF4-FFF2-40B4-BE49-F238E27FC236}">
                      <a16:creationId xmlns:a16="http://schemas.microsoft.com/office/drawing/2014/main" id="{1B10F5C1-7101-A2ED-2E6A-BB55BDE96102}"/>
                    </a:ext>
                  </a:extLst>
                </p:cNvPr>
                <p:cNvSpPr txBox="1">
                  <a:spLocks noChangeArrowheads="1"/>
                </p:cNvSpPr>
                <p:nvPr/>
              </p:nvSpPr>
              <p:spPr bwMode="auto">
                <a:xfrm>
                  <a:off x="804" y="1248"/>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800">
                      <a:latin typeface="Times New Roman" panose="02020603050405020304" pitchFamily="18" charset="0"/>
                    </a:rPr>
                    <a:t>true</a:t>
                  </a:r>
                  <a:endParaRPr lang="en-US" altLang="zh-CN" sz="1800"/>
                </a:p>
              </p:txBody>
            </p:sp>
            <p:sp useBgFill="1">
              <p:nvSpPr>
                <p:cNvPr id="21" name="Oval 20">
                  <a:extLst>
                    <a:ext uri="{FF2B5EF4-FFF2-40B4-BE49-F238E27FC236}">
                      <a16:creationId xmlns:a16="http://schemas.microsoft.com/office/drawing/2014/main" id="{4849A2C2-6038-D28A-C97A-939B042413BB}"/>
                    </a:ext>
                  </a:extLst>
                </p:cNvPr>
                <p:cNvSpPr>
                  <a:spLocks noChangeArrowheads="1"/>
                </p:cNvSpPr>
                <p:nvPr/>
              </p:nvSpPr>
              <p:spPr bwMode="auto">
                <a:xfrm>
                  <a:off x="804" y="2652"/>
                  <a:ext cx="180" cy="156"/>
                </a:xfrm>
                <a:prstGeom prst="ellipse">
                  <a:avLst/>
                </a:prstGeom>
                <a:ln w="9525">
                  <a:solidFill>
                    <a:srgbClr val="000000"/>
                  </a:solidFill>
                  <a:round/>
                  <a:headEnd/>
                  <a:tailEnd/>
                </a:ln>
              </p:spPr>
              <p:txBody>
                <a:bodyPr/>
                <a:lstStyle/>
                <a:p>
                  <a:endParaRPr lang="zh-CN" altLang="en-US"/>
                </a:p>
              </p:txBody>
            </p:sp>
          </p:grpSp>
        </p:grpSp>
      </p:grpSp>
    </p:spTree>
    <p:extLst>
      <p:ext uri="{BB962C8B-B14F-4D97-AF65-F5344CB8AC3E}">
        <p14:creationId xmlns:p14="http://schemas.microsoft.com/office/powerpoint/2010/main" val="1816675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37ABA-85B6-F34F-7876-AB81B69935A5}"/>
              </a:ext>
            </a:extLst>
          </p:cNvPr>
          <p:cNvSpPr>
            <a:spLocks noGrp="1"/>
          </p:cNvSpPr>
          <p:nvPr>
            <p:ph type="title"/>
          </p:nvPr>
        </p:nvSpPr>
        <p:spPr/>
        <p:txBody>
          <a:bodyPr/>
          <a:lstStyle/>
          <a:p>
            <a:r>
              <a:rPr lang="en-US" altLang="zh-CN" dirty="0"/>
              <a:t>If-else</a:t>
            </a:r>
            <a:r>
              <a:rPr lang="zh-CN" altLang="en-US" dirty="0"/>
              <a:t>选择结构（双分支结构）</a:t>
            </a:r>
          </a:p>
        </p:txBody>
      </p:sp>
      <p:sp>
        <p:nvSpPr>
          <p:cNvPr id="3" name="内容占位符 2">
            <a:extLst>
              <a:ext uri="{FF2B5EF4-FFF2-40B4-BE49-F238E27FC236}">
                <a16:creationId xmlns:a16="http://schemas.microsoft.com/office/drawing/2014/main" id="{EDA72CF0-1A16-8688-E288-0E4E1F4D1786}"/>
              </a:ext>
            </a:extLst>
          </p:cNvPr>
          <p:cNvSpPr>
            <a:spLocks noGrp="1"/>
          </p:cNvSpPr>
          <p:nvPr>
            <p:ph idx="1"/>
          </p:nvPr>
        </p:nvSpPr>
        <p:spPr>
          <a:xfrm>
            <a:off x="838200" y="1825624"/>
            <a:ext cx="5950131" cy="4348679"/>
          </a:xfrm>
        </p:spPr>
        <p:txBody>
          <a:bodyPr>
            <a:normAutofit fontScale="92500" lnSpcReduction="10000"/>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If-else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选择结构</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格式：</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if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条件表达式</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语句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else  </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语句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功能：如果（条件表达式）的值为“真” ，即条件成立，则执行语句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，执行完“语句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后继续执行整个</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else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语句的后继语句；如果（条件表达式）的值为“假” ，即条件不成立，那么跳过语句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选择执行“语句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，执行完语句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后继续执行整个</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else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语句的后继语句；也就是说</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else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语句总是根据（条件表达式）的结果，选择“语句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和“语句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中的一个执行，执行完以后，整个</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else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就算执行完了。</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建议格式：</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程序设计风格提示：书写</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else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语句时，</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else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要对齐，而分支的语句部分要缩进两格。</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22" name="Group 5">
            <a:extLst>
              <a:ext uri="{FF2B5EF4-FFF2-40B4-BE49-F238E27FC236}">
                <a16:creationId xmlns:a16="http://schemas.microsoft.com/office/drawing/2014/main" id="{D700032D-24DE-FCAB-152B-66AF3D2DD334}"/>
              </a:ext>
            </a:extLst>
          </p:cNvPr>
          <p:cNvGrpSpPr>
            <a:grpSpLocks/>
          </p:cNvGrpSpPr>
          <p:nvPr/>
        </p:nvGrpSpPr>
        <p:grpSpPr bwMode="auto">
          <a:xfrm>
            <a:off x="6226628" y="1528354"/>
            <a:ext cx="5381897" cy="3108960"/>
            <a:chOff x="0" y="0"/>
            <a:chExt cx="4452" cy="3261"/>
          </a:xfrm>
        </p:grpSpPr>
        <p:grpSp>
          <p:nvGrpSpPr>
            <p:cNvPr id="23" name="Group 6">
              <a:extLst>
                <a:ext uri="{FF2B5EF4-FFF2-40B4-BE49-F238E27FC236}">
                  <a16:creationId xmlns:a16="http://schemas.microsoft.com/office/drawing/2014/main" id="{70780D36-96CD-E7C8-F344-06FA7375895F}"/>
                </a:ext>
              </a:extLst>
            </p:cNvPr>
            <p:cNvGrpSpPr>
              <a:grpSpLocks/>
            </p:cNvGrpSpPr>
            <p:nvPr/>
          </p:nvGrpSpPr>
          <p:grpSpPr bwMode="auto">
            <a:xfrm>
              <a:off x="0" y="0"/>
              <a:ext cx="4452" cy="2808"/>
              <a:chOff x="0" y="0"/>
              <a:chExt cx="4452" cy="2808"/>
            </a:xfrm>
          </p:grpSpPr>
          <p:sp useBgFill="1">
            <p:nvSpPr>
              <p:cNvPr id="25" name="Oval 7">
                <a:extLst>
                  <a:ext uri="{FF2B5EF4-FFF2-40B4-BE49-F238E27FC236}">
                    <a16:creationId xmlns:a16="http://schemas.microsoft.com/office/drawing/2014/main" id="{68A115DB-E013-5D17-B360-1C641DF286BC}"/>
                  </a:ext>
                </a:extLst>
              </p:cNvPr>
              <p:cNvSpPr>
                <a:spLocks noChangeArrowheads="1"/>
              </p:cNvSpPr>
              <p:nvPr/>
            </p:nvSpPr>
            <p:spPr bwMode="auto">
              <a:xfrm>
                <a:off x="2082" y="2652"/>
                <a:ext cx="180" cy="156"/>
              </a:xfrm>
              <a:prstGeom prst="ellipse">
                <a:avLst/>
              </a:prstGeom>
              <a:ln w="9525">
                <a:solidFill>
                  <a:srgbClr val="000000"/>
                </a:solidFill>
                <a:round/>
                <a:headEnd/>
                <a:tailEnd/>
              </a:ln>
            </p:spPr>
            <p:txBody>
              <a:bodyPr/>
              <a:lstStyle/>
              <a:p>
                <a:endParaRPr lang="zh-CN" altLang="en-US"/>
              </a:p>
            </p:txBody>
          </p:sp>
          <p:grpSp>
            <p:nvGrpSpPr>
              <p:cNvPr id="26" name="Group 8">
                <a:extLst>
                  <a:ext uri="{FF2B5EF4-FFF2-40B4-BE49-F238E27FC236}">
                    <a16:creationId xmlns:a16="http://schemas.microsoft.com/office/drawing/2014/main" id="{6ABDA52E-EFBE-F333-1998-2B015E300988}"/>
                  </a:ext>
                </a:extLst>
              </p:cNvPr>
              <p:cNvGrpSpPr>
                <a:grpSpLocks/>
              </p:cNvGrpSpPr>
              <p:nvPr/>
            </p:nvGrpSpPr>
            <p:grpSpPr bwMode="auto">
              <a:xfrm>
                <a:off x="0" y="0"/>
                <a:ext cx="4452" cy="2637"/>
                <a:chOff x="0" y="0"/>
                <a:chExt cx="4452" cy="2637"/>
              </a:xfrm>
            </p:grpSpPr>
            <p:grpSp>
              <p:nvGrpSpPr>
                <p:cNvPr id="27" name="Group 9">
                  <a:extLst>
                    <a:ext uri="{FF2B5EF4-FFF2-40B4-BE49-F238E27FC236}">
                      <a16:creationId xmlns:a16="http://schemas.microsoft.com/office/drawing/2014/main" id="{D0C7A483-EFE2-E723-2D3E-54DA93093CC6}"/>
                    </a:ext>
                  </a:extLst>
                </p:cNvPr>
                <p:cNvGrpSpPr>
                  <a:grpSpLocks/>
                </p:cNvGrpSpPr>
                <p:nvPr/>
              </p:nvGrpSpPr>
              <p:grpSpPr bwMode="auto">
                <a:xfrm>
                  <a:off x="3036" y="828"/>
                  <a:ext cx="720" cy="480"/>
                  <a:chOff x="0" y="0"/>
                  <a:chExt cx="720" cy="480"/>
                </a:xfrm>
              </p:grpSpPr>
              <p:sp>
                <p:nvSpPr>
                  <p:cNvPr id="43" name="Line 10">
                    <a:extLst>
                      <a:ext uri="{FF2B5EF4-FFF2-40B4-BE49-F238E27FC236}">
                        <a16:creationId xmlns:a16="http://schemas.microsoft.com/office/drawing/2014/main" id="{BA10A24C-4ACE-9357-ABC7-1956931B881B}"/>
                      </a:ext>
                    </a:extLst>
                  </p:cNvPr>
                  <p:cNvSpPr>
                    <a:spLocks noChangeShapeType="1"/>
                  </p:cNvSpPr>
                  <p:nvPr/>
                </p:nvSpPr>
                <p:spPr bwMode="auto">
                  <a:xfrm>
                    <a:off x="0" y="0"/>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11">
                    <a:extLst>
                      <a:ext uri="{FF2B5EF4-FFF2-40B4-BE49-F238E27FC236}">
                        <a16:creationId xmlns:a16="http://schemas.microsoft.com/office/drawing/2014/main" id="{08B6D37B-3CB0-4CBF-975D-2FC66275D750}"/>
                      </a:ext>
                    </a:extLst>
                  </p:cNvPr>
                  <p:cNvSpPr>
                    <a:spLocks noChangeShapeType="1"/>
                  </p:cNvSpPr>
                  <p:nvPr/>
                </p:nvSpPr>
                <p:spPr bwMode="auto">
                  <a:xfrm>
                    <a:off x="720" y="12"/>
                    <a:ext cx="0" cy="468"/>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useBgFill="1">
              <p:nvSpPr>
                <p:cNvPr id="28" name="Oval 12">
                  <a:extLst>
                    <a:ext uri="{FF2B5EF4-FFF2-40B4-BE49-F238E27FC236}">
                      <a16:creationId xmlns:a16="http://schemas.microsoft.com/office/drawing/2014/main" id="{6CC793D7-1D70-C53B-EDAF-F05A22FD3168}"/>
                    </a:ext>
                  </a:extLst>
                </p:cNvPr>
                <p:cNvSpPr>
                  <a:spLocks noChangeArrowheads="1"/>
                </p:cNvSpPr>
                <p:nvPr/>
              </p:nvSpPr>
              <p:spPr bwMode="auto">
                <a:xfrm>
                  <a:off x="2064" y="0"/>
                  <a:ext cx="180" cy="156"/>
                </a:xfrm>
                <a:prstGeom prst="ellipse">
                  <a:avLst/>
                </a:prstGeom>
                <a:ln w="9525">
                  <a:solidFill>
                    <a:srgbClr val="000000"/>
                  </a:solidFill>
                  <a:round/>
                  <a:headEnd/>
                  <a:tailEnd/>
                </a:ln>
              </p:spPr>
              <p:txBody>
                <a:bodyPr/>
                <a:lstStyle/>
                <a:p>
                  <a:endParaRPr lang="zh-CN" altLang="en-US"/>
                </a:p>
              </p:txBody>
            </p:sp>
            <p:sp>
              <p:nvSpPr>
                <p:cNvPr id="29" name="Line 13">
                  <a:extLst>
                    <a:ext uri="{FF2B5EF4-FFF2-40B4-BE49-F238E27FC236}">
                      <a16:creationId xmlns:a16="http://schemas.microsoft.com/office/drawing/2014/main" id="{53242586-CE0E-8966-466F-C433D9FC69DA}"/>
                    </a:ext>
                  </a:extLst>
                </p:cNvPr>
                <p:cNvSpPr>
                  <a:spLocks noChangeShapeType="1"/>
                </p:cNvSpPr>
                <p:nvPr/>
              </p:nvSpPr>
              <p:spPr bwMode="auto">
                <a:xfrm>
                  <a:off x="2160" y="156"/>
                  <a:ext cx="0" cy="25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useBgFill="1">
              <p:nvSpPr>
                <p:cNvPr id="30" name="AutoShape 14">
                  <a:extLst>
                    <a:ext uri="{FF2B5EF4-FFF2-40B4-BE49-F238E27FC236}">
                      <a16:creationId xmlns:a16="http://schemas.microsoft.com/office/drawing/2014/main" id="{91E5C6DA-4772-B54E-7085-EBA6C0F38AFA}"/>
                    </a:ext>
                  </a:extLst>
                </p:cNvPr>
                <p:cNvSpPr>
                  <a:spLocks noChangeArrowheads="1"/>
                </p:cNvSpPr>
                <p:nvPr/>
              </p:nvSpPr>
              <p:spPr bwMode="auto">
                <a:xfrm>
                  <a:off x="1260" y="444"/>
                  <a:ext cx="1800" cy="780"/>
                </a:xfrm>
                <a:prstGeom prst="diamond">
                  <a:avLst/>
                </a:prstGeom>
                <a:ln w="9525">
                  <a:solidFill>
                    <a:srgbClr val="000000"/>
                  </a:solidFill>
                  <a:miter lim="800000"/>
                  <a:headEnd/>
                  <a:tailEnd/>
                </a:ln>
              </p:spPr>
              <p:txBody>
                <a:bodyPr/>
                <a:lstStyle/>
                <a:p>
                  <a:endParaRPr lang="zh-CN" altLang="en-US"/>
                </a:p>
              </p:txBody>
            </p:sp>
            <p:sp>
              <p:nvSpPr>
                <p:cNvPr id="31" name="Text Box 15">
                  <a:extLst>
                    <a:ext uri="{FF2B5EF4-FFF2-40B4-BE49-F238E27FC236}">
                      <a16:creationId xmlns:a16="http://schemas.microsoft.com/office/drawing/2014/main" id="{8927482D-B745-994A-8941-B25ABBA676C7}"/>
                    </a:ext>
                  </a:extLst>
                </p:cNvPr>
                <p:cNvSpPr txBox="1">
                  <a:spLocks noChangeArrowheads="1"/>
                </p:cNvSpPr>
                <p:nvPr/>
              </p:nvSpPr>
              <p:spPr bwMode="auto">
                <a:xfrm>
                  <a:off x="1524" y="624"/>
                  <a:ext cx="14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en-US" sz="1800" b="1" dirty="0">
                      <a:latin typeface="宋体" panose="02010600030101010101" pitchFamily="2" charset="-122"/>
                    </a:rPr>
                    <a:t>条件表达式</a:t>
                  </a:r>
                  <a:endParaRPr lang="zh-CN" altLang="en-US" sz="1800" dirty="0"/>
                </a:p>
              </p:txBody>
            </p:sp>
            <p:sp>
              <p:nvSpPr>
                <p:cNvPr id="32" name="Line 16">
                  <a:extLst>
                    <a:ext uri="{FF2B5EF4-FFF2-40B4-BE49-F238E27FC236}">
                      <a16:creationId xmlns:a16="http://schemas.microsoft.com/office/drawing/2014/main" id="{C00C1FFB-280D-B776-0EFC-6B0D8CE61294}"/>
                    </a:ext>
                  </a:extLst>
                </p:cNvPr>
                <p:cNvSpPr>
                  <a:spLocks noChangeShapeType="1"/>
                </p:cNvSpPr>
                <p:nvPr/>
              </p:nvSpPr>
              <p:spPr bwMode="auto">
                <a:xfrm flipV="1">
                  <a:off x="564" y="1760"/>
                  <a:ext cx="0" cy="482"/>
                </a:xfrm>
                <a:prstGeom prst="line">
                  <a:avLst/>
                </a:prstGeom>
                <a:noFill/>
                <a:ln w="9525">
                  <a:solidFill>
                    <a:srgbClr val="000000"/>
                  </a:solidFill>
                  <a:round/>
                  <a:headEnd type="stealth"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17">
                  <a:extLst>
                    <a:ext uri="{FF2B5EF4-FFF2-40B4-BE49-F238E27FC236}">
                      <a16:creationId xmlns:a16="http://schemas.microsoft.com/office/drawing/2014/main" id="{A954083F-50AC-B81B-9F9F-5837EDD745A9}"/>
                    </a:ext>
                  </a:extLst>
                </p:cNvPr>
                <p:cNvSpPr txBox="1">
                  <a:spLocks noChangeArrowheads="1"/>
                </p:cNvSpPr>
                <p:nvPr/>
              </p:nvSpPr>
              <p:spPr bwMode="auto">
                <a:xfrm>
                  <a:off x="3192" y="1320"/>
                  <a:ext cx="1260" cy="4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1800" b="1">
                      <a:latin typeface="宋体" panose="02010600030101010101" pitchFamily="2" charset="-122"/>
                    </a:rPr>
                    <a:t>语句块</a:t>
                  </a:r>
                  <a:r>
                    <a:rPr lang="en-US" altLang="zh-CN" sz="1800" b="1">
                      <a:latin typeface="宋体" panose="02010600030101010101" pitchFamily="2" charset="-122"/>
                    </a:rPr>
                    <a:t>2</a:t>
                  </a:r>
                  <a:endParaRPr lang="en-US" altLang="zh-CN" sz="1800"/>
                </a:p>
              </p:txBody>
            </p:sp>
            <p:sp>
              <p:nvSpPr>
                <p:cNvPr id="34" name="Line 18">
                  <a:extLst>
                    <a:ext uri="{FF2B5EF4-FFF2-40B4-BE49-F238E27FC236}">
                      <a16:creationId xmlns:a16="http://schemas.microsoft.com/office/drawing/2014/main" id="{825615EF-7931-A7E6-D914-21F3D3BC68A2}"/>
                    </a:ext>
                  </a:extLst>
                </p:cNvPr>
                <p:cNvSpPr>
                  <a:spLocks noChangeShapeType="1"/>
                </p:cNvSpPr>
                <p:nvPr/>
              </p:nvSpPr>
              <p:spPr bwMode="auto">
                <a:xfrm>
                  <a:off x="2160" y="2223"/>
                  <a:ext cx="0" cy="414"/>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5" name="Text Box 19">
                  <a:extLst>
                    <a:ext uri="{FF2B5EF4-FFF2-40B4-BE49-F238E27FC236}">
                      <a16:creationId xmlns:a16="http://schemas.microsoft.com/office/drawing/2014/main" id="{5BAE0902-FA67-8A1F-B8A4-0CEBEBE9B77E}"/>
                    </a:ext>
                  </a:extLst>
                </p:cNvPr>
                <p:cNvSpPr txBox="1">
                  <a:spLocks noChangeArrowheads="1"/>
                </p:cNvSpPr>
                <p:nvPr/>
              </p:nvSpPr>
              <p:spPr bwMode="auto">
                <a:xfrm>
                  <a:off x="3060" y="468"/>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800">
                      <a:latin typeface="Times New Roman" panose="02020603050405020304" pitchFamily="18" charset="0"/>
                    </a:rPr>
                    <a:t>flase</a:t>
                  </a:r>
                  <a:endParaRPr lang="en-US" altLang="zh-CN" sz="1800"/>
                </a:p>
              </p:txBody>
            </p:sp>
            <p:grpSp>
              <p:nvGrpSpPr>
                <p:cNvPr id="36" name="Group 20">
                  <a:extLst>
                    <a:ext uri="{FF2B5EF4-FFF2-40B4-BE49-F238E27FC236}">
                      <a16:creationId xmlns:a16="http://schemas.microsoft.com/office/drawing/2014/main" id="{A4057693-11BF-8CE8-4787-8164BC41349B}"/>
                    </a:ext>
                  </a:extLst>
                </p:cNvPr>
                <p:cNvGrpSpPr>
                  <a:grpSpLocks/>
                </p:cNvGrpSpPr>
                <p:nvPr/>
              </p:nvGrpSpPr>
              <p:grpSpPr bwMode="auto">
                <a:xfrm flipH="1">
                  <a:off x="540" y="828"/>
                  <a:ext cx="756" cy="456"/>
                  <a:chOff x="0" y="0"/>
                  <a:chExt cx="720" cy="480"/>
                </a:xfrm>
              </p:grpSpPr>
              <p:sp>
                <p:nvSpPr>
                  <p:cNvPr id="41" name="Line 21">
                    <a:extLst>
                      <a:ext uri="{FF2B5EF4-FFF2-40B4-BE49-F238E27FC236}">
                        <a16:creationId xmlns:a16="http://schemas.microsoft.com/office/drawing/2014/main" id="{A02EF4EF-7A29-9395-F609-CB772F14FC4F}"/>
                      </a:ext>
                    </a:extLst>
                  </p:cNvPr>
                  <p:cNvSpPr>
                    <a:spLocks noChangeShapeType="1"/>
                  </p:cNvSpPr>
                  <p:nvPr/>
                </p:nvSpPr>
                <p:spPr bwMode="auto">
                  <a:xfrm>
                    <a:off x="0" y="0"/>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22">
                    <a:extLst>
                      <a:ext uri="{FF2B5EF4-FFF2-40B4-BE49-F238E27FC236}">
                        <a16:creationId xmlns:a16="http://schemas.microsoft.com/office/drawing/2014/main" id="{9E7FB39A-0039-6EFB-FEB8-6F9F99523671}"/>
                      </a:ext>
                    </a:extLst>
                  </p:cNvPr>
                  <p:cNvSpPr>
                    <a:spLocks noChangeShapeType="1"/>
                  </p:cNvSpPr>
                  <p:nvPr/>
                </p:nvSpPr>
                <p:spPr bwMode="auto">
                  <a:xfrm>
                    <a:off x="720" y="12"/>
                    <a:ext cx="0" cy="468"/>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7" name="Text Box 23">
                  <a:extLst>
                    <a:ext uri="{FF2B5EF4-FFF2-40B4-BE49-F238E27FC236}">
                      <a16:creationId xmlns:a16="http://schemas.microsoft.com/office/drawing/2014/main" id="{AF74631D-8EF2-247E-68B2-BA0C92661BCD}"/>
                    </a:ext>
                  </a:extLst>
                </p:cNvPr>
                <p:cNvSpPr txBox="1">
                  <a:spLocks noChangeArrowheads="1"/>
                </p:cNvSpPr>
                <p:nvPr/>
              </p:nvSpPr>
              <p:spPr bwMode="auto">
                <a:xfrm>
                  <a:off x="540" y="468"/>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800">
                      <a:latin typeface="Times New Roman" panose="02020603050405020304" pitchFamily="18" charset="0"/>
                    </a:rPr>
                    <a:t>true</a:t>
                  </a:r>
                  <a:endParaRPr lang="en-US" altLang="zh-CN" sz="1800"/>
                </a:p>
              </p:txBody>
            </p:sp>
            <p:sp>
              <p:nvSpPr>
                <p:cNvPr id="38" name="Text Box 24">
                  <a:extLst>
                    <a:ext uri="{FF2B5EF4-FFF2-40B4-BE49-F238E27FC236}">
                      <a16:creationId xmlns:a16="http://schemas.microsoft.com/office/drawing/2014/main" id="{16F037A5-713D-6F29-7F5B-F0AD849100A1}"/>
                    </a:ext>
                  </a:extLst>
                </p:cNvPr>
                <p:cNvSpPr txBox="1">
                  <a:spLocks noChangeArrowheads="1"/>
                </p:cNvSpPr>
                <p:nvPr/>
              </p:nvSpPr>
              <p:spPr bwMode="auto">
                <a:xfrm>
                  <a:off x="0" y="1272"/>
                  <a:ext cx="1260" cy="4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1800" b="1">
                      <a:latin typeface="宋体" panose="02010600030101010101" pitchFamily="2" charset="-122"/>
                    </a:rPr>
                    <a:t>语句块</a:t>
                  </a:r>
                  <a:r>
                    <a:rPr lang="en-US" altLang="zh-CN" sz="1800" b="1">
                      <a:latin typeface="宋体" panose="02010600030101010101" pitchFamily="2" charset="-122"/>
                    </a:rPr>
                    <a:t>1</a:t>
                  </a:r>
                  <a:endParaRPr lang="en-US" altLang="zh-CN" sz="1800"/>
                </a:p>
              </p:txBody>
            </p:sp>
            <p:sp>
              <p:nvSpPr>
                <p:cNvPr id="39" name="Line 25">
                  <a:extLst>
                    <a:ext uri="{FF2B5EF4-FFF2-40B4-BE49-F238E27FC236}">
                      <a16:creationId xmlns:a16="http://schemas.microsoft.com/office/drawing/2014/main" id="{0ABEF591-2F4D-53FF-2B1B-3686E607217B}"/>
                    </a:ext>
                  </a:extLst>
                </p:cNvPr>
                <p:cNvSpPr>
                  <a:spLocks noChangeShapeType="1"/>
                </p:cNvSpPr>
                <p:nvPr/>
              </p:nvSpPr>
              <p:spPr bwMode="auto">
                <a:xfrm flipV="1">
                  <a:off x="3780" y="1788"/>
                  <a:ext cx="0" cy="468"/>
                </a:xfrm>
                <a:prstGeom prst="line">
                  <a:avLst/>
                </a:prstGeom>
                <a:noFill/>
                <a:ln w="9525">
                  <a:solidFill>
                    <a:srgbClr val="000000"/>
                  </a:solidFill>
                  <a:round/>
                  <a:headEnd type="stealth"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26">
                  <a:extLst>
                    <a:ext uri="{FF2B5EF4-FFF2-40B4-BE49-F238E27FC236}">
                      <a16:creationId xmlns:a16="http://schemas.microsoft.com/office/drawing/2014/main" id="{62D18589-3DA5-2114-3F64-2FF2F6294568}"/>
                    </a:ext>
                  </a:extLst>
                </p:cNvPr>
                <p:cNvSpPr>
                  <a:spLocks noChangeShapeType="1"/>
                </p:cNvSpPr>
                <p:nvPr/>
              </p:nvSpPr>
              <p:spPr bwMode="auto">
                <a:xfrm>
                  <a:off x="564" y="2240"/>
                  <a:ext cx="3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4" name="Text Box 27">
              <a:extLst>
                <a:ext uri="{FF2B5EF4-FFF2-40B4-BE49-F238E27FC236}">
                  <a16:creationId xmlns:a16="http://schemas.microsoft.com/office/drawing/2014/main" id="{8612CE96-A639-5084-58C9-EB59AC80EE64}"/>
                </a:ext>
              </a:extLst>
            </p:cNvPr>
            <p:cNvSpPr txBox="1">
              <a:spLocks noChangeArrowheads="1"/>
            </p:cNvSpPr>
            <p:nvPr/>
          </p:nvSpPr>
          <p:spPr bwMode="auto">
            <a:xfrm>
              <a:off x="1680" y="2793"/>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b="1">
                  <a:latin typeface="宋体" panose="02010600030101010101" pitchFamily="2" charset="-122"/>
                </a:rPr>
                <a:t>图</a:t>
              </a:r>
              <a:r>
                <a:rPr lang="en-US" altLang="zh-CN" sz="2000" b="1">
                  <a:latin typeface="宋体" panose="02010600030101010101" pitchFamily="2" charset="-122"/>
                </a:rPr>
                <a:t>3-2</a:t>
              </a:r>
              <a:endParaRPr lang="en-US" altLang="zh-CN" sz="2000"/>
            </a:p>
          </p:txBody>
        </p:sp>
      </p:grpSp>
    </p:spTree>
    <p:extLst>
      <p:ext uri="{BB962C8B-B14F-4D97-AF65-F5344CB8AC3E}">
        <p14:creationId xmlns:p14="http://schemas.microsoft.com/office/powerpoint/2010/main" val="622579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37ABA-85B6-F34F-7876-AB81B69935A5}"/>
              </a:ext>
            </a:extLst>
          </p:cNvPr>
          <p:cNvSpPr>
            <a:spLocks noGrp="1"/>
          </p:cNvSpPr>
          <p:nvPr>
            <p:ph type="title"/>
          </p:nvPr>
        </p:nvSpPr>
        <p:spPr/>
        <p:txBody>
          <a:bodyPr/>
          <a:lstStyle/>
          <a:p>
            <a:r>
              <a:rPr lang="en-US" altLang="zh-CN" dirty="0"/>
              <a:t>If-else</a:t>
            </a:r>
            <a:r>
              <a:rPr lang="zh-CN" altLang="en-US" dirty="0"/>
              <a:t>选择结构（双分支结构）</a:t>
            </a:r>
          </a:p>
        </p:txBody>
      </p:sp>
      <p:sp>
        <p:nvSpPr>
          <p:cNvPr id="3" name="内容占位符 2">
            <a:extLst>
              <a:ext uri="{FF2B5EF4-FFF2-40B4-BE49-F238E27FC236}">
                <a16:creationId xmlns:a16="http://schemas.microsoft.com/office/drawing/2014/main" id="{EDA72CF0-1A16-8688-E288-0E4E1F4D1786}"/>
              </a:ext>
            </a:extLst>
          </p:cNvPr>
          <p:cNvSpPr>
            <a:spLocks noGrp="1"/>
          </p:cNvSpPr>
          <p:nvPr>
            <p:ph idx="1"/>
          </p:nvPr>
        </p:nvSpPr>
        <p:spPr>
          <a:xfrm>
            <a:off x="838200" y="1825624"/>
            <a:ext cx="5950131" cy="4348679"/>
          </a:xfrm>
        </p:spPr>
        <p:txBody>
          <a:bodyPr>
            <a:normAutofit fontScale="55000" lnSpcReduction="20000"/>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If-else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选择结构</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格式</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if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条件表达式</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语句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语句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else  </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语句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语句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注意：</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语句允许嵌套，即语句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和语句</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还可以是</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语句，当</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语句嵌套时，约定</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else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总是和最近的一个</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语句配对</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建议格式：</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若分支语句由多个句子构成，我们必须把这些句子括在一对花括号</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内。。</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7703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37ABA-85B6-F34F-7876-AB81B69935A5}"/>
              </a:ext>
            </a:extLst>
          </p:cNvPr>
          <p:cNvSpPr>
            <a:spLocks noGrp="1"/>
          </p:cNvSpPr>
          <p:nvPr>
            <p:ph type="title"/>
          </p:nvPr>
        </p:nvSpPr>
        <p:spPr/>
        <p:txBody>
          <a:bodyPr/>
          <a:lstStyle/>
          <a:p>
            <a:r>
              <a:rPr lang="zh-CN" altLang="en-US" dirty="0"/>
              <a:t>目运算符（高级）</a:t>
            </a:r>
          </a:p>
        </p:txBody>
      </p:sp>
      <p:sp>
        <p:nvSpPr>
          <p:cNvPr id="3" name="内容占位符 2">
            <a:extLst>
              <a:ext uri="{FF2B5EF4-FFF2-40B4-BE49-F238E27FC236}">
                <a16:creationId xmlns:a16="http://schemas.microsoft.com/office/drawing/2014/main" id="{EDA72CF0-1A16-8688-E288-0E4E1F4D1786}"/>
              </a:ext>
            </a:extLst>
          </p:cNvPr>
          <p:cNvSpPr>
            <a:spLocks noGrp="1"/>
          </p:cNvSpPr>
          <p:nvPr>
            <p:ph idx="1"/>
          </p:nvPr>
        </p:nvSpPr>
        <p:spPr>
          <a:xfrm>
            <a:off x="838200" y="1825624"/>
            <a:ext cx="5950131" cy="4348679"/>
          </a:xfrm>
        </p:spPr>
        <p:txBody>
          <a:bodyPr>
            <a:normAutofit/>
          </a:body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c++</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有一个常用来代替</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 else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语句的操作符，这个操作符被称为三目运算符（</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它是</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c++</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中唯一一个需要</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个操作数的操作符。该操作符的通用格式如下：</a:t>
            </a:r>
            <a:br>
              <a:rPr lang="zh-CN" altLang="en-US" sz="1600" dirty="0">
                <a:latin typeface="Times New Roman" panose="02020603050405020304" pitchFamily="18" charset="0"/>
                <a:ea typeface="楷体" panose="02010609060101010101" pitchFamily="49" charset="-122"/>
                <a:cs typeface="Times New Roman" panose="02020603050405020304" pitchFamily="18" charset="0"/>
              </a:rPr>
            </a:b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b?a:c</a:t>
            </a:r>
            <a:br>
              <a:rPr lang="en-US" altLang="zh-CN" sz="1600" dirty="0">
                <a:latin typeface="Times New Roman" panose="02020603050405020304" pitchFamily="18" charset="0"/>
                <a:ea typeface="楷体" panose="02010609060101010101" pitchFamily="49" charset="-122"/>
                <a:cs typeface="Times New Roman" panose="02020603050405020304" pitchFamily="18" charset="0"/>
              </a:rPr>
            </a:b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如果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为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则整个表达式的值为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；否则，整个表达式的值为</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 else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序列相比，三目运算符更简洁，但第一次使用时不那么容易理解。这两种方法之间的区别是，三目运算符返回一个值，可以将其赋给变量或者将其放到一个更大的表达式中。</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说明：</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nb-NO" sz="1600" dirty="0">
                <a:latin typeface="楷体" panose="02010609060101010101" pitchFamily="49" charset="-122"/>
                <a:ea typeface="楷体" panose="02010609060101010101" pitchFamily="49" charset="-122"/>
              </a:rPr>
              <a:t>从可读性来说，条件操作符最适合于简单关系和简单表达式的值：</a:t>
            </a:r>
            <a:endParaRPr lang="en-US" altLang="zh-CN" sz="1600" dirty="0">
              <a:latin typeface="楷体" panose="02010609060101010101" pitchFamily="49" charset="-122"/>
              <a:ea typeface="楷体" panose="02010609060101010101" pitchFamily="49" charset="-122"/>
            </a:endParaRP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当代码变得更复杂时，使用</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if else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语句表达更为清晰。</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39528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E2A9E-2A9A-B2B7-A43E-168AEFF0764C}"/>
              </a:ext>
            </a:extLst>
          </p:cNvPr>
          <p:cNvSpPr>
            <a:spLocks noGrp="1"/>
          </p:cNvSpPr>
          <p:nvPr>
            <p:ph type="title"/>
          </p:nvPr>
        </p:nvSpPr>
        <p:spPr/>
        <p:txBody>
          <a:bodyPr/>
          <a:lstStyle/>
          <a:p>
            <a:r>
              <a:rPr lang="en-US" altLang="zh-CN" dirty="0"/>
              <a:t>switch</a:t>
            </a:r>
            <a:endParaRPr lang="zh-CN" altLang="en-US" dirty="0"/>
          </a:p>
        </p:txBody>
      </p:sp>
      <p:sp>
        <p:nvSpPr>
          <p:cNvPr id="3" name="内容占位符 2">
            <a:extLst>
              <a:ext uri="{FF2B5EF4-FFF2-40B4-BE49-F238E27FC236}">
                <a16:creationId xmlns:a16="http://schemas.microsoft.com/office/drawing/2014/main" id="{F0CC8B0E-DC2C-927D-9C3A-1963CC8888E0}"/>
              </a:ext>
            </a:extLst>
          </p:cNvPr>
          <p:cNvSpPr>
            <a:spLocks noGrp="1"/>
          </p:cNvSpPr>
          <p:nvPr>
            <p:ph idx="1"/>
          </p:nvPr>
        </p:nvSpPr>
        <p:spPr>
          <a:xfrm>
            <a:off x="838200" y="1825625"/>
            <a:ext cx="4652554" cy="3338558"/>
          </a:xfrm>
        </p:spPr>
        <p:txBody>
          <a:bodyPr>
            <a:normAutofit fontScale="92500" lnSpcReduction="10000"/>
          </a:bodyPr>
          <a:lstStyle/>
          <a:p>
            <a:r>
              <a:rPr lang="en-US" altLang="zh-CN" dirty="0"/>
              <a:t>Switch</a:t>
            </a:r>
            <a:r>
              <a:rPr lang="zh-CN" altLang="en-US" dirty="0"/>
              <a:t>语句</a:t>
            </a:r>
            <a:endParaRPr lang="en-US" altLang="zh-CN" dirty="0"/>
          </a:p>
          <a:p>
            <a:r>
              <a:rPr lang="zh-CN" altLang="en-US" dirty="0"/>
              <a:t>应用条件语句可以很方便地使程序实现分支，但是出现分支比较多的时候，虽然可以用嵌套的</a:t>
            </a:r>
            <a:r>
              <a:rPr lang="en-US" altLang="zh-CN" dirty="0"/>
              <a:t>if</a:t>
            </a:r>
            <a:r>
              <a:rPr lang="zh-CN" altLang="en-US" dirty="0"/>
              <a:t>语句来解决，但是程序结构会显得复杂，其至凌乱。为方便实现多情况选择，</a:t>
            </a:r>
            <a:r>
              <a:rPr lang="en-US" altLang="zh-CN" dirty="0"/>
              <a:t>C++</a:t>
            </a:r>
            <a:r>
              <a:rPr lang="zh-CN" altLang="en-US" dirty="0"/>
              <a:t>提供了一种</a:t>
            </a:r>
            <a:r>
              <a:rPr lang="en-US" altLang="zh-CN" dirty="0"/>
              <a:t>switch</a:t>
            </a:r>
            <a:r>
              <a:rPr lang="zh-CN" altLang="en-US" dirty="0"/>
              <a:t>开关语句。</a:t>
            </a:r>
          </a:p>
          <a:p>
            <a:endParaRPr lang="zh-CN" altLang="en-US" dirty="0"/>
          </a:p>
        </p:txBody>
      </p:sp>
      <p:pic>
        <p:nvPicPr>
          <p:cNvPr id="5" name="图片 4">
            <a:extLst>
              <a:ext uri="{FF2B5EF4-FFF2-40B4-BE49-F238E27FC236}">
                <a16:creationId xmlns:a16="http://schemas.microsoft.com/office/drawing/2014/main" id="{D3FD7C7F-E97F-926E-6D75-950E66230931}"/>
              </a:ext>
            </a:extLst>
          </p:cNvPr>
          <p:cNvPicPr>
            <a:picLocks noChangeAspect="1"/>
          </p:cNvPicPr>
          <p:nvPr/>
        </p:nvPicPr>
        <p:blipFill>
          <a:blip r:embed="rId2"/>
          <a:stretch>
            <a:fillRect/>
          </a:stretch>
        </p:blipFill>
        <p:spPr>
          <a:xfrm>
            <a:off x="6343655" y="4227653"/>
            <a:ext cx="4598582" cy="2407874"/>
          </a:xfrm>
          <a:prstGeom prst="rect">
            <a:avLst/>
          </a:prstGeom>
        </p:spPr>
      </p:pic>
    </p:spTree>
    <p:extLst>
      <p:ext uri="{BB962C8B-B14F-4D97-AF65-F5344CB8AC3E}">
        <p14:creationId xmlns:p14="http://schemas.microsoft.com/office/powerpoint/2010/main" val="112836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32073-FA9A-CD9F-C1DC-FF01E3591F37}"/>
              </a:ext>
            </a:extLst>
          </p:cNvPr>
          <p:cNvSpPr>
            <a:spLocks noGrp="1"/>
          </p:cNvSpPr>
          <p:nvPr>
            <p:ph type="title"/>
          </p:nvPr>
        </p:nvSpPr>
        <p:spPr/>
        <p:txBody>
          <a:bodyPr/>
          <a:lstStyle/>
          <a:p>
            <a:r>
              <a:rPr lang="en-US" altLang="zh-CN" dirty="0"/>
              <a:t>C++</a:t>
            </a:r>
            <a:r>
              <a:rPr lang="zh-CN" altLang="en-US" dirty="0"/>
              <a:t>概述</a:t>
            </a:r>
          </a:p>
        </p:txBody>
      </p:sp>
      <p:sp>
        <p:nvSpPr>
          <p:cNvPr id="3" name="内容占位符 2">
            <a:extLst>
              <a:ext uri="{FF2B5EF4-FFF2-40B4-BE49-F238E27FC236}">
                <a16:creationId xmlns:a16="http://schemas.microsoft.com/office/drawing/2014/main" id="{3AF5DF62-8855-D988-9844-1D97007DC980}"/>
              </a:ext>
            </a:extLst>
          </p:cNvPr>
          <p:cNvSpPr>
            <a:spLocks noGrp="1"/>
          </p:cNvSpPr>
          <p:nvPr>
            <p:ph idx="1"/>
          </p:nvPr>
        </p:nvSpPr>
        <p:spPr/>
        <p:txBody>
          <a:bodyPr/>
          <a:lstStyle/>
          <a:p>
            <a:r>
              <a:rPr lang="en-US" altLang="zh-CN" dirty="0">
                <a:latin typeface="仿宋" panose="02010609060101010101" pitchFamily="49" charset="-122"/>
                <a:ea typeface="仿宋" panose="02010609060101010101" pitchFamily="49" charset="-122"/>
              </a:rPr>
              <a:t>C++</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c plus </a:t>
            </a:r>
            <a:r>
              <a:rPr lang="en-US" altLang="zh-CN" dirty="0" err="1">
                <a:latin typeface="仿宋" panose="02010609060101010101" pitchFamily="49" charset="-122"/>
                <a:ea typeface="仿宋" panose="02010609060101010101" pitchFamily="49" charset="-122"/>
              </a:rPr>
              <a:t>plus</a:t>
            </a:r>
            <a:r>
              <a:rPr lang="zh-CN" altLang="en-US" dirty="0">
                <a:latin typeface="仿宋" panose="02010609060101010101" pitchFamily="49" charset="-122"/>
                <a:ea typeface="仿宋" panose="02010609060101010101" pitchFamily="49" charset="-122"/>
              </a:rPr>
              <a:t>）是一种计算机</a:t>
            </a:r>
            <a:r>
              <a:rPr lang="zh-CN" altLang="en-US" dirty="0">
                <a:solidFill>
                  <a:srgbClr val="FF0000"/>
                </a:solidFill>
                <a:latin typeface="仿宋" panose="02010609060101010101" pitchFamily="49" charset="-122"/>
                <a:ea typeface="仿宋" panose="02010609060101010101" pitchFamily="49" charset="-122"/>
              </a:rPr>
              <a:t>高级</a:t>
            </a:r>
            <a:r>
              <a:rPr lang="zh-CN" altLang="en-US" dirty="0">
                <a:latin typeface="仿宋" panose="02010609060101010101" pitchFamily="49" charset="-122"/>
                <a:ea typeface="仿宋" panose="02010609060101010101" pitchFamily="49" charset="-122"/>
              </a:rPr>
              <a:t>程序设计语言，由</a:t>
            </a:r>
            <a:r>
              <a:rPr lang="en-US" altLang="zh-CN" dirty="0">
                <a:solidFill>
                  <a:srgbClr val="FF0000"/>
                </a:solidFill>
                <a:latin typeface="仿宋" panose="02010609060101010101" pitchFamily="49" charset="-122"/>
                <a:ea typeface="仿宋" panose="02010609060101010101" pitchFamily="49" charset="-122"/>
              </a:rPr>
              <a:t>C</a:t>
            </a:r>
            <a:r>
              <a:rPr lang="zh-CN" altLang="en-US" dirty="0">
                <a:solidFill>
                  <a:srgbClr val="FF0000"/>
                </a:solidFill>
                <a:latin typeface="仿宋" panose="02010609060101010101" pitchFamily="49" charset="-122"/>
                <a:ea typeface="仿宋" panose="02010609060101010101" pitchFamily="49" charset="-122"/>
              </a:rPr>
              <a:t>语言扩展升级</a:t>
            </a:r>
            <a:r>
              <a:rPr lang="zh-CN" altLang="en-US" dirty="0">
                <a:latin typeface="仿宋" panose="02010609060101010101" pitchFamily="49" charset="-122"/>
                <a:ea typeface="仿宋" panose="02010609060101010101" pitchFamily="49" charset="-122"/>
              </a:rPr>
              <a:t>而产生</a:t>
            </a:r>
            <a:endParaRPr lang="en-US" altLang="zh-CN"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977255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E2A9E-2A9A-B2B7-A43E-168AEFF0764C}"/>
              </a:ext>
            </a:extLst>
          </p:cNvPr>
          <p:cNvSpPr>
            <a:spLocks noGrp="1"/>
          </p:cNvSpPr>
          <p:nvPr>
            <p:ph type="title"/>
          </p:nvPr>
        </p:nvSpPr>
        <p:spPr/>
        <p:txBody>
          <a:bodyPr/>
          <a:lstStyle/>
          <a:p>
            <a:r>
              <a:rPr lang="en-US" altLang="zh-CN" dirty="0"/>
              <a:t>switch</a:t>
            </a:r>
            <a:endParaRPr lang="zh-CN" altLang="en-US" dirty="0"/>
          </a:p>
        </p:txBody>
      </p:sp>
      <p:sp>
        <p:nvSpPr>
          <p:cNvPr id="3" name="内容占位符 2">
            <a:extLst>
              <a:ext uri="{FF2B5EF4-FFF2-40B4-BE49-F238E27FC236}">
                <a16:creationId xmlns:a16="http://schemas.microsoft.com/office/drawing/2014/main" id="{F0CC8B0E-DC2C-927D-9C3A-1963CC8888E0}"/>
              </a:ext>
            </a:extLst>
          </p:cNvPr>
          <p:cNvSpPr>
            <a:spLocks noGrp="1"/>
          </p:cNvSpPr>
          <p:nvPr>
            <p:ph idx="1"/>
          </p:nvPr>
        </p:nvSpPr>
        <p:spPr>
          <a:xfrm>
            <a:off x="838199" y="1825625"/>
            <a:ext cx="7495903" cy="4667250"/>
          </a:xfrm>
        </p:spPr>
        <p:txBody>
          <a:bodyPr>
            <a:normAutofit fontScale="32500" lnSpcReduction="20000"/>
          </a:bodyPr>
          <a:lstStyle/>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语句格式：</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switch</a:t>
            </a:r>
            <a:r>
              <a:rPr lang="zh-CN" altLang="en-US" dirty="0">
                <a:latin typeface="楷体" panose="02010609060101010101" pitchFamily="49" charset="-122"/>
                <a:ea typeface="楷体" panose="02010609060101010101" pitchFamily="49" charset="-122"/>
              </a:rPr>
              <a:t>（表达式）</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t>
            </a:r>
          </a:p>
          <a:p>
            <a:r>
              <a:rPr lang="en-US" altLang="zh-CN" dirty="0">
                <a:latin typeface="楷体" panose="02010609060101010101" pitchFamily="49" charset="-122"/>
                <a:ea typeface="楷体" panose="02010609060101010101" pitchFamily="49" charset="-122"/>
              </a:rPr>
              <a:t>case  </a:t>
            </a:r>
            <a:r>
              <a:rPr lang="zh-CN" altLang="en-US" dirty="0">
                <a:latin typeface="楷体" panose="02010609060101010101" pitchFamily="49" charset="-122"/>
                <a:ea typeface="楷体" panose="02010609060101010101" pitchFamily="49" charset="-122"/>
              </a:rPr>
              <a:t>常量表达式</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语句序列</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break;</a:t>
            </a:r>
          </a:p>
          <a:p>
            <a:r>
              <a:rPr lang="en-US" altLang="zh-CN" dirty="0">
                <a:latin typeface="楷体" panose="02010609060101010101" pitchFamily="49" charset="-122"/>
                <a:ea typeface="楷体" panose="02010609060101010101" pitchFamily="49" charset="-122"/>
              </a:rPr>
              <a:t>case  </a:t>
            </a:r>
            <a:r>
              <a:rPr lang="zh-CN" altLang="en-US" dirty="0">
                <a:latin typeface="楷体" panose="02010609060101010101" pitchFamily="49" charset="-122"/>
                <a:ea typeface="楷体" panose="02010609060101010101" pitchFamily="49" charset="-122"/>
              </a:rPr>
              <a:t>常量表达式</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语句序列</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break;</a:t>
            </a:r>
          </a:p>
          <a:p>
            <a:r>
              <a:rPr lang="en-US" altLang="zh-CN" dirty="0">
                <a:latin typeface="楷体" panose="02010609060101010101" pitchFamily="49" charset="-122"/>
                <a:ea typeface="楷体" panose="02010609060101010101" pitchFamily="49" charset="-122"/>
              </a:rPr>
              <a:t>…… </a:t>
            </a:r>
          </a:p>
          <a:p>
            <a:r>
              <a:rPr lang="en-US" altLang="zh-CN" dirty="0">
                <a:latin typeface="楷体" panose="02010609060101010101" pitchFamily="49" charset="-122"/>
                <a:ea typeface="楷体" panose="02010609060101010101" pitchFamily="49" charset="-122"/>
              </a:rPr>
              <a:t>case  </a:t>
            </a:r>
            <a:r>
              <a:rPr lang="zh-CN" altLang="en-US" dirty="0">
                <a:latin typeface="楷体" panose="02010609060101010101" pitchFamily="49" charset="-122"/>
                <a:ea typeface="楷体" panose="02010609060101010101" pitchFamily="49" charset="-122"/>
              </a:rPr>
              <a:t>常量表达式</a:t>
            </a:r>
            <a:r>
              <a:rPr lang="en-US" altLang="zh-CN" dirty="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语句序列</a:t>
            </a:r>
            <a:r>
              <a:rPr lang="en-US" altLang="zh-CN" dirty="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break;</a:t>
            </a:r>
          </a:p>
          <a:p>
            <a:r>
              <a:rPr lang="en-US" altLang="zh-CN" dirty="0">
                <a:latin typeface="楷体" panose="02010609060101010101" pitchFamily="49" charset="-122"/>
                <a:ea typeface="楷体" panose="02010609060101010101" pitchFamily="49" charset="-122"/>
              </a:rPr>
              <a:t>default:</a:t>
            </a:r>
          </a:p>
          <a:p>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语句序列</a:t>
            </a:r>
            <a:r>
              <a:rPr lang="en-US" altLang="zh-CN" dirty="0">
                <a:latin typeface="楷体" panose="02010609060101010101" pitchFamily="49" charset="-122"/>
                <a:ea typeface="楷体" panose="02010609060101010101" pitchFamily="49" charset="-122"/>
              </a:rPr>
              <a:t>n+1</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该语句中可以使用一次或多次</a:t>
            </a:r>
            <a:r>
              <a:rPr lang="en-US" altLang="zh-CN" dirty="0">
                <a:latin typeface="楷体" panose="02010609060101010101" pitchFamily="49" charset="-122"/>
                <a:ea typeface="楷体" panose="02010609060101010101" pitchFamily="49" charset="-122"/>
              </a:rPr>
              <a:t>case</a:t>
            </a:r>
            <a:r>
              <a:rPr lang="zh-CN" altLang="en-US" dirty="0">
                <a:latin typeface="楷体" panose="02010609060101010101" pitchFamily="49" charset="-122"/>
                <a:ea typeface="楷体" panose="02010609060101010101" pitchFamily="49" charset="-122"/>
              </a:rPr>
              <a:t>标号，但只能使用一次</a:t>
            </a:r>
            <a:r>
              <a:rPr lang="en-US" altLang="zh-CN" dirty="0">
                <a:latin typeface="楷体" panose="02010609060101010101" pitchFamily="49" charset="-122"/>
                <a:ea typeface="楷体" panose="02010609060101010101" pitchFamily="49" charset="-122"/>
              </a:rPr>
              <a:t>default</a:t>
            </a:r>
            <a:r>
              <a:rPr lang="zh-CN" altLang="en-US" dirty="0">
                <a:latin typeface="楷体" panose="02010609060101010101" pitchFamily="49" charset="-122"/>
                <a:ea typeface="楷体" panose="02010609060101010101" pitchFamily="49" charset="-122"/>
              </a:rPr>
              <a:t>标号，或者省略整个</a:t>
            </a:r>
            <a:r>
              <a:rPr lang="en-US" altLang="zh-CN" dirty="0">
                <a:latin typeface="楷体" panose="02010609060101010101" pitchFamily="49" charset="-122"/>
                <a:ea typeface="楷体" panose="02010609060101010101" pitchFamily="49" charset="-122"/>
              </a:rPr>
              <a:t>default</a:t>
            </a:r>
            <a:r>
              <a:rPr lang="zh-CN" altLang="en-US" dirty="0">
                <a:latin typeface="楷体" panose="02010609060101010101" pitchFamily="49" charset="-122"/>
                <a:ea typeface="楷体" panose="02010609060101010101" pitchFamily="49" charset="-122"/>
              </a:rPr>
              <a:t>部分；多个</a:t>
            </a:r>
            <a:r>
              <a:rPr lang="en-US" altLang="zh-CN" dirty="0">
                <a:latin typeface="楷体" panose="02010609060101010101" pitchFamily="49" charset="-122"/>
                <a:ea typeface="楷体" panose="02010609060101010101" pitchFamily="49" charset="-122"/>
              </a:rPr>
              <a:t>case</a:t>
            </a:r>
            <a:r>
              <a:rPr lang="zh-CN" altLang="en-US" dirty="0">
                <a:latin typeface="楷体" panose="02010609060101010101" pitchFamily="49" charset="-122"/>
                <a:ea typeface="楷体" panose="02010609060101010101" pitchFamily="49" charset="-122"/>
              </a:rPr>
              <a:t>标号也允许使用在同一个语句序列的前面；每个语句标号有保留字</a:t>
            </a:r>
            <a:r>
              <a:rPr lang="en-US" altLang="zh-CN" dirty="0">
                <a:latin typeface="楷体" panose="02010609060101010101" pitchFamily="49" charset="-122"/>
                <a:ea typeface="楷体" panose="02010609060101010101" pitchFamily="49" charset="-122"/>
              </a:rPr>
              <a:t>case</a:t>
            </a:r>
            <a:r>
              <a:rPr lang="zh-CN" altLang="en-US" dirty="0">
                <a:latin typeface="楷体" panose="02010609060101010101" pitchFamily="49" charset="-122"/>
                <a:ea typeface="楷体" panose="02010609060101010101" pitchFamily="49" charset="-122"/>
              </a:rPr>
              <a:t>和后面的常量表达式及冒号组成，每个常量表达式通常为字面常量，如常数或字符。</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说明：</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在实际使用</a:t>
            </a:r>
            <a:r>
              <a:rPr lang="en-US" altLang="zh-CN" dirty="0">
                <a:latin typeface="楷体" panose="02010609060101010101" pitchFamily="49" charset="-122"/>
                <a:ea typeface="楷体" panose="02010609060101010101" pitchFamily="49" charset="-122"/>
              </a:rPr>
              <a:t>switch</a:t>
            </a:r>
            <a:r>
              <a:rPr lang="zh-CN" altLang="en-US" dirty="0">
                <a:latin typeface="楷体" panose="02010609060101010101" pitchFamily="49" charset="-122"/>
                <a:ea typeface="楷体" panose="02010609060101010101" pitchFamily="49" charset="-122"/>
              </a:rPr>
              <a:t>语句时，通常要求当执行完某个</a:t>
            </a:r>
            <a:r>
              <a:rPr lang="en-US" altLang="zh-CN" dirty="0">
                <a:latin typeface="楷体" panose="02010609060101010101" pitchFamily="49" charset="-122"/>
                <a:ea typeface="楷体" panose="02010609060101010101" pitchFamily="49" charset="-122"/>
              </a:rPr>
              <a:t>case</a:t>
            </a:r>
            <a:r>
              <a:rPr lang="zh-CN" altLang="en-US" dirty="0">
                <a:latin typeface="楷体" panose="02010609060101010101" pitchFamily="49" charset="-122"/>
                <a:ea typeface="楷体" panose="02010609060101010101" pitchFamily="49" charset="-122"/>
              </a:rPr>
              <a:t>后的一组语句序列后，就结束整个语句的执行，而不让它继续执行下一个</a:t>
            </a:r>
            <a:r>
              <a:rPr lang="en-US" altLang="zh-CN" dirty="0">
                <a:latin typeface="楷体" panose="02010609060101010101" pitchFamily="49" charset="-122"/>
                <a:ea typeface="楷体" panose="02010609060101010101" pitchFamily="49" charset="-122"/>
              </a:rPr>
              <a:t>case</a:t>
            </a:r>
            <a:r>
              <a:rPr lang="zh-CN" altLang="en-US" dirty="0">
                <a:latin typeface="楷体" panose="02010609060101010101" pitchFamily="49" charset="-122"/>
                <a:ea typeface="楷体" panose="02010609060101010101" pitchFamily="49" charset="-122"/>
              </a:rPr>
              <a:t>语句后面的语句序列，为此，可通过使用</a:t>
            </a:r>
            <a:r>
              <a:rPr lang="en-US" altLang="zh-CN" dirty="0">
                <a:latin typeface="楷体" panose="02010609060101010101" pitchFamily="49" charset="-122"/>
                <a:ea typeface="楷体" panose="02010609060101010101" pitchFamily="49" charset="-122"/>
              </a:rPr>
              <a:t>break</a:t>
            </a:r>
            <a:r>
              <a:rPr lang="zh-CN" altLang="en-US" dirty="0">
                <a:latin typeface="楷体" panose="02010609060101010101" pitchFamily="49" charset="-122"/>
                <a:ea typeface="楷体" panose="02010609060101010101" pitchFamily="49" charset="-122"/>
              </a:rPr>
              <a:t>语句来实现。该语句只有保留字</a:t>
            </a:r>
            <a:r>
              <a:rPr lang="en-US" altLang="zh-CN" dirty="0">
                <a:latin typeface="楷体" panose="02010609060101010101" pitchFamily="49" charset="-122"/>
                <a:ea typeface="楷体" panose="02010609060101010101" pitchFamily="49" charset="-122"/>
              </a:rPr>
              <a:t>break</a:t>
            </a:r>
            <a:r>
              <a:rPr lang="zh-CN" altLang="en-US" dirty="0">
                <a:latin typeface="楷体" panose="02010609060101010101" pitchFamily="49" charset="-122"/>
                <a:ea typeface="楷体" panose="02010609060101010101" pitchFamily="49" charset="-122"/>
              </a:rPr>
              <a:t>，而没有其它任何成分。它是一条跳转语句，在</a:t>
            </a:r>
            <a:r>
              <a:rPr lang="en-US" altLang="zh-CN" dirty="0">
                <a:latin typeface="楷体" panose="02010609060101010101" pitchFamily="49" charset="-122"/>
                <a:ea typeface="楷体" panose="02010609060101010101" pitchFamily="49" charset="-122"/>
              </a:rPr>
              <a:t>switch</a:t>
            </a:r>
            <a:r>
              <a:rPr lang="zh-CN" altLang="en-US" dirty="0">
                <a:latin typeface="楷体" panose="02010609060101010101" pitchFamily="49" charset="-122"/>
                <a:ea typeface="楷体" panose="02010609060101010101" pitchFamily="49" charset="-122"/>
              </a:rPr>
              <a:t>中执行到它时，将结束该</a:t>
            </a:r>
            <a:r>
              <a:rPr lang="en-US" altLang="zh-CN" dirty="0">
                <a:latin typeface="楷体" panose="02010609060101010101" pitchFamily="49" charset="-122"/>
                <a:ea typeface="楷体" panose="02010609060101010101" pitchFamily="49" charset="-122"/>
              </a:rPr>
              <a:t>switch</a:t>
            </a:r>
            <a:r>
              <a:rPr lang="zh-CN" altLang="en-US" dirty="0">
                <a:latin typeface="楷体" panose="02010609060101010101" pitchFamily="49" charset="-122"/>
                <a:ea typeface="楷体" panose="02010609060101010101" pitchFamily="49" charset="-122"/>
              </a:rPr>
              <a:t>语句，系统接着向下执行其它语句。</a:t>
            </a:r>
          </a:p>
        </p:txBody>
      </p:sp>
    </p:spTree>
    <p:extLst>
      <p:ext uri="{BB962C8B-B14F-4D97-AF65-F5344CB8AC3E}">
        <p14:creationId xmlns:p14="http://schemas.microsoft.com/office/powerpoint/2010/main" val="2147843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E2A9E-2A9A-B2B7-A43E-168AEFF0764C}"/>
              </a:ext>
            </a:extLst>
          </p:cNvPr>
          <p:cNvSpPr>
            <a:spLocks noGrp="1"/>
          </p:cNvSpPr>
          <p:nvPr>
            <p:ph type="title"/>
          </p:nvPr>
        </p:nvSpPr>
        <p:spPr/>
        <p:txBody>
          <a:bodyPr/>
          <a:lstStyle/>
          <a:p>
            <a:r>
              <a:rPr lang="en-US" altLang="zh-CN" dirty="0"/>
              <a:t>Switch</a:t>
            </a:r>
            <a:r>
              <a:rPr lang="zh-CN" altLang="en-US" dirty="0"/>
              <a:t>注意事项</a:t>
            </a:r>
          </a:p>
        </p:txBody>
      </p:sp>
      <p:sp>
        <p:nvSpPr>
          <p:cNvPr id="3" name="内容占位符 2">
            <a:extLst>
              <a:ext uri="{FF2B5EF4-FFF2-40B4-BE49-F238E27FC236}">
                <a16:creationId xmlns:a16="http://schemas.microsoft.com/office/drawing/2014/main" id="{F0CC8B0E-DC2C-927D-9C3A-1963CC8888E0}"/>
              </a:ext>
            </a:extLst>
          </p:cNvPr>
          <p:cNvSpPr>
            <a:spLocks noGrp="1"/>
          </p:cNvSpPr>
          <p:nvPr>
            <p:ph idx="1"/>
          </p:nvPr>
        </p:nvSpPr>
        <p:spPr>
          <a:xfrm>
            <a:off x="838199" y="1825625"/>
            <a:ext cx="7495903" cy="4667250"/>
          </a:xfrm>
        </p:spPr>
        <p:txBody>
          <a:bodyPr>
            <a:normAutofit fontScale="85000" lnSpcReduction="20000"/>
          </a:bodyPr>
          <a:lstStyle/>
          <a:p>
            <a:r>
              <a:rPr lang="zh-CN" altLang="en-US" dirty="0">
                <a:latin typeface="楷体" panose="02010609060101010101" pitchFamily="49" charset="-122"/>
                <a:ea typeface="楷体" panose="02010609060101010101" pitchFamily="49" charset="-122"/>
              </a:rPr>
              <a:t>在使用</a:t>
            </a:r>
            <a:r>
              <a:rPr lang="en-US" altLang="zh-CN" dirty="0">
                <a:latin typeface="楷体" panose="02010609060101010101" pitchFamily="49" charset="-122"/>
                <a:ea typeface="楷体" panose="02010609060101010101" pitchFamily="49" charset="-122"/>
              </a:rPr>
              <a:t>switch</a:t>
            </a:r>
            <a:r>
              <a:rPr lang="zh-CN" altLang="en-US" dirty="0">
                <a:latin typeface="楷体" panose="02010609060101010101" pitchFamily="49" charset="-122"/>
                <a:ea typeface="楷体" panose="02010609060101010101" pitchFamily="49" charset="-122"/>
              </a:rPr>
              <a:t>语句时，还应注意以下几点：</a:t>
            </a:r>
          </a:p>
          <a:p>
            <a:r>
              <a:rPr lang="en-US" altLang="zh-CN" dirty="0">
                <a:latin typeface="楷体" panose="02010609060101010101" pitchFamily="49" charset="-122"/>
                <a:ea typeface="楷体" panose="02010609060101010101" pitchFamily="49" charset="-122"/>
              </a:rPr>
              <a:t>1.case</a:t>
            </a:r>
            <a:r>
              <a:rPr lang="zh-CN" altLang="en-US" dirty="0">
                <a:latin typeface="楷体" panose="02010609060101010101" pitchFamily="49" charset="-122"/>
                <a:ea typeface="楷体" panose="02010609060101010101" pitchFamily="49" charset="-122"/>
              </a:rPr>
              <a:t>语句后的各常量表达式的值不能相同，否则会出现错误码。</a:t>
            </a:r>
          </a:p>
          <a:p>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每个</a:t>
            </a:r>
            <a:r>
              <a:rPr lang="en-US" altLang="zh-CN" dirty="0">
                <a:latin typeface="楷体" panose="02010609060101010101" pitchFamily="49" charset="-122"/>
                <a:ea typeface="楷体" panose="02010609060101010101" pitchFamily="49" charset="-122"/>
              </a:rPr>
              <a:t>case</a:t>
            </a:r>
            <a:r>
              <a:rPr lang="zh-CN" altLang="en-US" dirty="0">
                <a:latin typeface="楷体" panose="02010609060101010101" pitchFamily="49" charset="-122"/>
                <a:ea typeface="楷体" panose="02010609060101010101" pitchFamily="49" charset="-122"/>
              </a:rPr>
              <a:t>或</a:t>
            </a:r>
            <a:r>
              <a:rPr lang="en-US" altLang="zh-CN" dirty="0">
                <a:latin typeface="楷体" panose="02010609060101010101" pitchFamily="49" charset="-122"/>
                <a:ea typeface="楷体" panose="02010609060101010101" pitchFamily="49" charset="-122"/>
              </a:rPr>
              <a:t>default</a:t>
            </a:r>
            <a:r>
              <a:rPr lang="zh-CN" altLang="en-US" dirty="0">
                <a:latin typeface="楷体" panose="02010609060101010101" pitchFamily="49" charset="-122"/>
                <a:ea typeface="楷体" panose="02010609060101010101" pitchFamily="49" charset="-122"/>
              </a:rPr>
              <a:t>后，可以包含多条语句，不需要使用“</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括起来。</a:t>
            </a:r>
          </a:p>
          <a:p>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各</a:t>
            </a:r>
            <a:r>
              <a:rPr lang="en-US" altLang="zh-CN" dirty="0">
                <a:latin typeface="楷体" panose="02010609060101010101" pitchFamily="49" charset="-122"/>
                <a:ea typeface="楷体" panose="02010609060101010101" pitchFamily="49" charset="-122"/>
              </a:rPr>
              <a:t>case</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default</a:t>
            </a:r>
            <a:r>
              <a:rPr lang="zh-CN" altLang="en-US" dirty="0">
                <a:latin typeface="楷体" panose="02010609060101010101" pitchFamily="49" charset="-122"/>
                <a:ea typeface="楷体" panose="02010609060101010101" pitchFamily="49" charset="-122"/>
              </a:rPr>
              <a:t>子句的先后顺序可以变动，这不会影响程序执行结果。</a:t>
            </a:r>
          </a:p>
          <a:p>
            <a:r>
              <a:rPr lang="en-US" altLang="zh-CN" dirty="0">
                <a:latin typeface="楷体" panose="02010609060101010101" pitchFamily="49" charset="-122"/>
                <a:ea typeface="楷体" panose="02010609060101010101" pitchFamily="49" charset="-122"/>
              </a:rPr>
              <a:t>4. default</a:t>
            </a:r>
            <a:r>
              <a:rPr lang="zh-CN" altLang="en-US" dirty="0">
                <a:latin typeface="楷体" panose="02010609060101010101" pitchFamily="49" charset="-122"/>
                <a:ea typeface="楷体" panose="02010609060101010101" pitchFamily="49" charset="-122"/>
              </a:rPr>
              <a:t>子句可以省略，</a:t>
            </a:r>
            <a:r>
              <a:rPr lang="en-US" altLang="zh-CN" dirty="0">
                <a:latin typeface="楷体" panose="02010609060101010101" pitchFamily="49" charset="-122"/>
                <a:ea typeface="楷体" panose="02010609060101010101" pitchFamily="49" charset="-122"/>
              </a:rPr>
              <a:t>default</a:t>
            </a:r>
            <a:r>
              <a:rPr lang="zh-CN" altLang="en-US" dirty="0">
                <a:latin typeface="楷体" panose="02010609060101010101" pitchFamily="49" charset="-122"/>
                <a:ea typeface="楷体" panose="02010609060101010101" pitchFamily="49" charset="-122"/>
              </a:rPr>
              <a:t>后面的语句末尾可以不必写</a:t>
            </a:r>
            <a:r>
              <a:rPr lang="en-US" altLang="zh-CN" dirty="0">
                <a:latin typeface="楷体" panose="02010609060101010101" pitchFamily="49" charset="-122"/>
                <a:ea typeface="楷体" panose="02010609060101010101" pitchFamily="49" charset="-122"/>
              </a:rPr>
              <a:t>break</a:t>
            </a:r>
            <a:r>
              <a:rPr lang="zh-CN" altLang="en-US" dirty="0">
                <a:latin typeface="楷体" panose="02010609060101010101" pitchFamily="49" charset="-122"/>
                <a:ea typeface="楷体" panose="02010609060101010101" pitchFamily="49" charset="-122"/>
              </a:rPr>
              <a:t>。</a:t>
            </a:r>
          </a:p>
          <a:p>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建议编码风格：写</a:t>
            </a:r>
            <a:r>
              <a:rPr lang="en-US" altLang="zh-CN" dirty="0">
                <a:latin typeface="楷体" panose="02010609060101010101" pitchFamily="49" charset="-122"/>
                <a:ea typeface="楷体" panose="02010609060101010101" pitchFamily="49" charset="-122"/>
              </a:rPr>
              <a:t>switch</a:t>
            </a:r>
            <a:r>
              <a:rPr lang="zh-CN" altLang="en-US" dirty="0">
                <a:latin typeface="楷体" panose="02010609060101010101" pitchFamily="49" charset="-122"/>
                <a:ea typeface="楷体" panose="02010609060101010101" pitchFamily="49" charset="-122"/>
              </a:rPr>
              <a:t>语句时，</a:t>
            </a:r>
            <a:r>
              <a:rPr lang="en-US" altLang="zh-CN" dirty="0">
                <a:latin typeface="楷体" panose="02010609060101010101" pitchFamily="49" charset="-122"/>
                <a:ea typeface="楷体" panose="02010609060101010101" pitchFamily="49" charset="-122"/>
              </a:rPr>
              <a:t>switch</a:t>
            </a:r>
            <a:r>
              <a:rPr lang="zh-CN" altLang="en-US" dirty="0">
                <a:latin typeface="楷体" panose="02010609060101010101" pitchFamily="49" charset="-122"/>
                <a:ea typeface="楷体" panose="02010609060101010101" pitchFamily="49" charset="-122"/>
              </a:rPr>
              <a:t>（表达式）单独一行，各</a:t>
            </a:r>
            <a:r>
              <a:rPr lang="en-US" altLang="zh-CN" dirty="0">
                <a:latin typeface="楷体" panose="02010609060101010101" pitchFamily="49" charset="-122"/>
                <a:ea typeface="楷体" panose="02010609060101010101" pitchFamily="49" charset="-122"/>
              </a:rPr>
              <a:t>case</a:t>
            </a:r>
            <a:r>
              <a:rPr lang="zh-CN" altLang="en-US" dirty="0">
                <a:latin typeface="楷体" panose="02010609060101010101" pitchFamily="49" charset="-122"/>
                <a:ea typeface="楷体" panose="02010609060101010101" pitchFamily="49" charset="-122"/>
              </a:rPr>
              <a:t>分支和</a:t>
            </a:r>
            <a:r>
              <a:rPr lang="en-US" altLang="zh-CN" dirty="0">
                <a:latin typeface="楷体" panose="02010609060101010101" pitchFamily="49" charset="-122"/>
                <a:ea typeface="楷体" panose="02010609060101010101" pitchFamily="49" charset="-122"/>
              </a:rPr>
              <a:t>default</a:t>
            </a:r>
            <a:r>
              <a:rPr lang="zh-CN" altLang="en-US" dirty="0">
                <a:latin typeface="楷体" panose="02010609060101010101" pitchFamily="49" charset="-122"/>
                <a:ea typeface="楷体" panose="02010609060101010101" pitchFamily="49" charset="-122"/>
              </a:rPr>
              <a:t>分支要缩进两格并对齐，分支处理语句要相对再缩进两格，以体现不同层次的结构。</a:t>
            </a:r>
          </a:p>
        </p:txBody>
      </p:sp>
    </p:spTree>
    <p:extLst>
      <p:ext uri="{BB962C8B-B14F-4D97-AF65-F5344CB8AC3E}">
        <p14:creationId xmlns:p14="http://schemas.microsoft.com/office/powerpoint/2010/main" val="3023152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A0227-654E-BB93-A7E6-5BA0C5E5616D}"/>
              </a:ext>
            </a:extLst>
          </p:cNvPr>
          <p:cNvSpPr>
            <a:spLocks noGrp="1"/>
          </p:cNvSpPr>
          <p:nvPr>
            <p:ph type="title"/>
          </p:nvPr>
        </p:nvSpPr>
        <p:spPr/>
        <p:txBody>
          <a:bodyPr/>
          <a:lstStyle/>
          <a:p>
            <a:r>
              <a:rPr lang="en-US" altLang="zh-CN" dirty="0" err="1"/>
              <a:t>Goto</a:t>
            </a:r>
            <a:r>
              <a:rPr lang="zh-CN" altLang="en-US" dirty="0"/>
              <a:t>语句</a:t>
            </a:r>
          </a:p>
        </p:txBody>
      </p:sp>
      <p:sp>
        <p:nvSpPr>
          <p:cNvPr id="3" name="内容占位符 2">
            <a:extLst>
              <a:ext uri="{FF2B5EF4-FFF2-40B4-BE49-F238E27FC236}">
                <a16:creationId xmlns:a16="http://schemas.microsoft.com/office/drawing/2014/main" id="{731529EB-D15A-FEB3-43F9-FCC3F84DB212}"/>
              </a:ext>
            </a:extLst>
          </p:cNvPr>
          <p:cNvSpPr>
            <a:spLocks noGrp="1"/>
          </p:cNvSpPr>
          <p:nvPr>
            <p:ph idx="1"/>
          </p:nvPr>
        </p:nvSpPr>
        <p:spPr>
          <a:xfrm>
            <a:off x="838200" y="1825625"/>
            <a:ext cx="10515600" cy="1015546"/>
          </a:xfrm>
        </p:spPr>
        <p:txBody>
          <a:bodyPr/>
          <a:lstStyle/>
          <a:p>
            <a:r>
              <a:rPr lang="en-US" altLang="zh-CN" dirty="0" err="1"/>
              <a:t>Goto</a:t>
            </a:r>
            <a:r>
              <a:rPr lang="zh-CN" altLang="en-US" dirty="0"/>
              <a:t>语句</a:t>
            </a:r>
            <a:endParaRPr lang="en-US" altLang="zh-CN" dirty="0"/>
          </a:p>
          <a:p>
            <a:r>
              <a:rPr lang="zh-CN" altLang="en-US" dirty="0"/>
              <a:t>标签</a:t>
            </a:r>
          </a:p>
        </p:txBody>
      </p:sp>
      <p:pic>
        <p:nvPicPr>
          <p:cNvPr id="5" name="图片 4">
            <a:extLst>
              <a:ext uri="{FF2B5EF4-FFF2-40B4-BE49-F238E27FC236}">
                <a16:creationId xmlns:a16="http://schemas.microsoft.com/office/drawing/2014/main" id="{58686035-3B20-2D8C-3580-F6F5FD59F58C}"/>
              </a:ext>
            </a:extLst>
          </p:cNvPr>
          <p:cNvPicPr>
            <a:picLocks noChangeAspect="1"/>
          </p:cNvPicPr>
          <p:nvPr/>
        </p:nvPicPr>
        <p:blipFill>
          <a:blip r:embed="rId2"/>
          <a:stretch>
            <a:fillRect/>
          </a:stretch>
        </p:blipFill>
        <p:spPr>
          <a:xfrm>
            <a:off x="4344331" y="3429000"/>
            <a:ext cx="3783258" cy="2404064"/>
          </a:xfrm>
          <a:prstGeom prst="rect">
            <a:avLst/>
          </a:prstGeom>
        </p:spPr>
      </p:pic>
    </p:spTree>
    <p:extLst>
      <p:ext uri="{BB962C8B-B14F-4D97-AF65-F5344CB8AC3E}">
        <p14:creationId xmlns:p14="http://schemas.microsoft.com/office/powerpoint/2010/main" val="3659252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42C3B-DECA-8B0B-476B-AB2E58D9D0AA}"/>
              </a:ext>
            </a:extLst>
          </p:cNvPr>
          <p:cNvSpPr>
            <a:spLocks noGrp="1"/>
          </p:cNvSpPr>
          <p:nvPr>
            <p:ph type="title"/>
          </p:nvPr>
        </p:nvSpPr>
        <p:spPr/>
        <p:txBody>
          <a:bodyPr/>
          <a:lstStyle/>
          <a:p>
            <a:r>
              <a:rPr lang="zh-CN" altLang="en-US" dirty="0"/>
              <a:t>循环</a:t>
            </a:r>
          </a:p>
        </p:txBody>
      </p:sp>
      <p:sp>
        <p:nvSpPr>
          <p:cNvPr id="3" name="内容占位符 2">
            <a:extLst>
              <a:ext uri="{FF2B5EF4-FFF2-40B4-BE49-F238E27FC236}">
                <a16:creationId xmlns:a16="http://schemas.microsoft.com/office/drawing/2014/main" id="{A842CD6B-5571-BD55-F10D-1C299AC8E24A}"/>
              </a:ext>
            </a:extLst>
          </p:cNvPr>
          <p:cNvSpPr>
            <a:spLocks noGrp="1"/>
          </p:cNvSpPr>
          <p:nvPr>
            <p:ph idx="1"/>
          </p:nvPr>
        </p:nvSpPr>
        <p:spPr/>
        <p:txBody>
          <a:bodyPr/>
          <a:lstStyle/>
          <a:p>
            <a:r>
              <a:rPr lang="en-US" altLang="zh-CN" dirty="0"/>
              <a:t>while</a:t>
            </a:r>
            <a:r>
              <a:rPr lang="zh-CN" altLang="en-US" dirty="0"/>
              <a:t>语句</a:t>
            </a:r>
            <a:endParaRPr lang="en-US" altLang="zh-CN" dirty="0"/>
          </a:p>
          <a:p>
            <a:r>
              <a:rPr lang="en-US" altLang="zh-CN" dirty="0" err="1"/>
              <a:t>dowhile</a:t>
            </a:r>
            <a:r>
              <a:rPr lang="zh-CN" altLang="en-US" dirty="0"/>
              <a:t>语句</a:t>
            </a:r>
            <a:endParaRPr lang="en-US" altLang="zh-CN" dirty="0"/>
          </a:p>
          <a:p>
            <a:r>
              <a:rPr lang="en-US" altLang="zh-CN" dirty="0"/>
              <a:t>for</a:t>
            </a:r>
          </a:p>
          <a:p>
            <a:r>
              <a:rPr lang="en-US" altLang="zh-CN" dirty="0"/>
              <a:t>break</a:t>
            </a:r>
          </a:p>
          <a:p>
            <a:r>
              <a:rPr lang="en-US" altLang="zh-CN" dirty="0"/>
              <a:t>continue</a:t>
            </a:r>
            <a:endParaRPr lang="zh-CN" altLang="en-US" dirty="0"/>
          </a:p>
        </p:txBody>
      </p:sp>
    </p:spTree>
    <p:extLst>
      <p:ext uri="{BB962C8B-B14F-4D97-AF65-F5344CB8AC3E}">
        <p14:creationId xmlns:p14="http://schemas.microsoft.com/office/powerpoint/2010/main" val="406445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BF571-5ADC-7023-DC6D-E9865A2F3635}"/>
              </a:ext>
            </a:extLst>
          </p:cNvPr>
          <p:cNvSpPr>
            <a:spLocks noGrp="1"/>
          </p:cNvSpPr>
          <p:nvPr>
            <p:ph type="title"/>
          </p:nvPr>
        </p:nvSpPr>
        <p:spPr/>
        <p:txBody>
          <a:bodyPr/>
          <a:lstStyle/>
          <a:p>
            <a:r>
              <a:rPr lang="en-US" altLang="zh-CN" dirty="0"/>
              <a:t>for</a:t>
            </a:r>
            <a:r>
              <a:rPr lang="zh-CN" altLang="en-US" dirty="0"/>
              <a:t>循环</a:t>
            </a:r>
          </a:p>
        </p:txBody>
      </p:sp>
      <p:sp>
        <p:nvSpPr>
          <p:cNvPr id="3" name="内容占位符 2">
            <a:extLst>
              <a:ext uri="{FF2B5EF4-FFF2-40B4-BE49-F238E27FC236}">
                <a16:creationId xmlns:a16="http://schemas.microsoft.com/office/drawing/2014/main" id="{C954DD32-C0E1-DAD5-310F-B713B4538B22}"/>
              </a:ext>
            </a:extLst>
          </p:cNvPr>
          <p:cNvSpPr>
            <a:spLocks noGrp="1"/>
          </p:cNvSpPr>
          <p:nvPr>
            <p:ph idx="1"/>
          </p:nvPr>
        </p:nvSpPr>
        <p:spPr>
          <a:xfrm>
            <a:off x="838200" y="1825625"/>
            <a:ext cx="5423263" cy="4009118"/>
          </a:xfrm>
        </p:spPr>
        <p:txBody>
          <a:bodyPr>
            <a:noAutofit/>
          </a:bodyPr>
          <a:lstStyle/>
          <a:p>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循环</a:t>
            </a:r>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语法格式</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说明：语句</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是</a:t>
            </a:r>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循环语句的循环体，它将在满足条件的情况下被重复执行。</a:t>
            </a:r>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语法格式</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说明：循环体部分由多个语句构成，应由一对花括号括起来，构成一个语句块的形式程序风格提示：写</a:t>
            </a:r>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循环语句时，循环体的语句相对于</a:t>
            </a:r>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缩进两格。</a:t>
            </a:r>
          </a:p>
          <a:p>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E9D03046-9BA4-DB54-AA9A-4A86A49337E6}"/>
              </a:ext>
            </a:extLst>
          </p:cNvPr>
          <p:cNvPicPr>
            <a:picLocks noChangeAspect="1"/>
          </p:cNvPicPr>
          <p:nvPr/>
        </p:nvPicPr>
        <p:blipFill>
          <a:blip r:embed="rId2"/>
          <a:stretch>
            <a:fillRect/>
          </a:stretch>
        </p:blipFill>
        <p:spPr>
          <a:xfrm>
            <a:off x="7735189" y="4708537"/>
            <a:ext cx="4301408" cy="2068790"/>
          </a:xfrm>
          <a:prstGeom prst="rect">
            <a:avLst/>
          </a:prstGeom>
        </p:spPr>
      </p:pic>
      <p:pic>
        <p:nvPicPr>
          <p:cNvPr id="4" name="Picture 4">
            <a:extLst>
              <a:ext uri="{FF2B5EF4-FFF2-40B4-BE49-F238E27FC236}">
                <a16:creationId xmlns:a16="http://schemas.microsoft.com/office/drawing/2014/main" id="{72E05E7A-9488-1101-09D3-FBF95EA1B21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360" y="1881017"/>
            <a:ext cx="5329237"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F7C6EA65-175C-C6EC-4584-A036DD7C42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708" y="3007406"/>
            <a:ext cx="5329237"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498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BF571-5ADC-7023-DC6D-E9865A2F3635}"/>
              </a:ext>
            </a:extLst>
          </p:cNvPr>
          <p:cNvSpPr>
            <a:spLocks noGrp="1"/>
          </p:cNvSpPr>
          <p:nvPr>
            <p:ph type="title"/>
          </p:nvPr>
        </p:nvSpPr>
        <p:spPr/>
        <p:txBody>
          <a:bodyPr/>
          <a:lstStyle/>
          <a:p>
            <a:r>
              <a:rPr lang="en-US" altLang="zh-CN" dirty="0"/>
              <a:t>for</a:t>
            </a:r>
            <a:r>
              <a:rPr lang="zh-CN" altLang="en-US" dirty="0"/>
              <a:t>循环执行过程</a:t>
            </a:r>
          </a:p>
        </p:txBody>
      </p:sp>
      <p:sp>
        <p:nvSpPr>
          <p:cNvPr id="3" name="内容占位符 2">
            <a:extLst>
              <a:ext uri="{FF2B5EF4-FFF2-40B4-BE49-F238E27FC236}">
                <a16:creationId xmlns:a16="http://schemas.microsoft.com/office/drawing/2014/main" id="{C954DD32-C0E1-DAD5-310F-B713B4538B22}"/>
              </a:ext>
            </a:extLst>
          </p:cNvPr>
          <p:cNvSpPr>
            <a:spLocks noGrp="1"/>
          </p:cNvSpPr>
          <p:nvPr>
            <p:ph idx="1"/>
          </p:nvPr>
        </p:nvSpPr>
        <p:spPr>
          <a:xfrm>
            <a:off x="838200" y="1825625"/>
            <a:ext cx="5423263" cy="4009118"/>
          </a:xfrm>
        </p:spPr>
        <p:txBody>
          <a:bodyPr>
            <a:noAutofit/>
          </a:bodyPr>
          <a:lstStyle/>
          <a:p>
            <a:r>
              <a:rPr lang="zh-CN" altLang="en-US" sz="2000" dirty="0">
                <a:latin typeface="楷体" panose="02010609060101010101" pitchFamily="49" charset="-122"/>
                <a:ea typeface="楷体" panose="02010609060101010101" pitchFamily="49" charset="-122"/>
              </a:rPr>
              <a:t>二、语句执行过程</a:t>
            </a:r>
          </a:p>
          <a:p>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语句的执行过程可由以下</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步来描述。</a:t>
            </a:r>
          </a:p>
          <a:p>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执行“控制变量初始化语句”，使控制变量获得一个初值。</a:t>
            </a:r>
          </a:p>
          <a:p>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判断控制变量是否满足“条件表达式”，若满足条件则执行一遍循环体，否则结束整个</a:t>
            </a:r>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语句，继续执行</a:t>
            </a:r>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循环下面的句子。</a:t>
            </a:r>
          </a:p>
          <a:p>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根据增量表达式，计算出控制变量所得到的新值</a:t>
            </a:r>
          </a:p>
          <a:p>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自动转到第（</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）步。</a:t>
            </a:r>
          </a:p>
        </p:txBody>
      </p:sp>
      <p:pic>
        <p:nvPicPr>
          <p:cNvPr id="5" name="图片 4">
            <a:extLst>
              <a:ext uri="{FF2B5EF4-FFF2-40B4-BE49-F238E27FC236}">
                <a16:creationId xmlns:a16="http://schemas.microsoft.com/office/drawing/2014/main" id="{E9D03046-9BA4-DB54-AA9A-4A86A49337E6}"/>
              </a:ext>
            </a:extLst>
          </p:cNvPr>
          <p:cNvPicPr>
            <a:picLocks noChangeAspect="1"/>
          </p:cNvPicPr>
          <p:nvPr/>
        </p:nvPicPr>
        <p:blipFill>
          <a:blip r:embed="rId2"/>
          <a:stretch>
            <a:fillRect/>
          </a:stretch>
        </p:blipFill>
        <p:spPr>
          <a:xfrm>
            <a:off x="7373783" y="2535749"/>
            <a:ext cx="4301408" cy="2068790"/>
          </a:xfrm>
          <a:prstGeom prst="rect">
            <a:avLst/>
          </a:prstGeom>
        </p:spPr>
      </p:pic>
    </p:spTree>
    <p:extLst>
      <p:ext uri="{BB962C8B-B14F-4D97-AF65-F5344CB8AC3E}">
        <p14:creationId xmlns:p14="http://schemas.microsoft.com/office/powerpoint/2010/main" val="13202031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BF571-5ADC-7023-DC6D-E9865A2F3635}"/>
              </a:ext>
            </a:extLst>
          </p:cNvPr>
          <p:cNvSpPr>
            <a:spLocks noGrp="1"/>
          </p:cNvSpPr>
          <p:nvPr>
            <p:ph type="title"/>
          </p:nvPr>
        </p:nvSpPr>
        <p:spPr/>
        <p:txBody>
          <a:bodyPr/>
          <a:lstStyle/>
          <a:p>
            <a:r>
              <a:rPr lang="en-US" altLang="zh-CN" dirty="0"/>
              <a:t>for</a:t>
            </a:r>
            <a:r>
              <a:rPr lang="zh-CN" altLang="en-US" dirty="0"/>
              <a:t>循环执行过程</a:t>
            </a:r>
          </a:p>
        </p:txBody>
      </p:sp>
      <p:sp>
        <p:nvSpPr>
          <p:cNvPr id="3" name="内容占位符 2">
            <a:extLst>
              <a:ext uri="{FF2B5EF4-FFF2-40B4-BE49-F238E27FC236}">
                <a16:creationId xmlns:a16="http://schemas.microsoft.com/office/drawing/2014/main" id="{C954DD32-C0E1-DAD5-310F-B713B4538B22}"/>
              </a:ext>
            </a:extLst>
          </p:cNvPr>
          <p:cNvSpPr>
            <a:spLocks noGrp="1"/>
          </p:cNvSpPr>
          <p:nvPr>
            <p:ph idx="1"/>
          </p:nvPr>
        </p:nvSpPr>
        <p:spPr>
          <a:xfrm>
            <a:off x="764178" y="1416322"/>
            <a:ext cx="10021389" cy="6730546"/>
          </a:xfrm>
        </p:spPr>
        <p:txBody>
          <a:bodyPr>
            <a:noAutofit/>
          </a:bodyPr>
          <a:lstStyle/>
          <a:p>
            <a:r>
              <a:rPr lang="zh-CN" altLang="en-US" sz="2000" dirty="0">
                <a:latin typeface="楷体" panose="02010609060101010101" pitchFamily="49" charset="-122"/>
                <a:ea typeface="楷体" panose="02010609060101010101" pitchFamily="49" charset="-122"/>
              </a:rPr>
              <a:t>语句格式举例</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将控制变量从</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变到</a:t>
            </a:r>
            <a:r>
              <a:rPr lang="en-US" altLang="zh-CN" sz="2000" dirty="0">
                <a:latin typeface="楷体" panose="02010609060101010101" pitchFamily="49" charset="-122"/>
                <a:ea typeface="楷体" panose="02010609060101010101" pitchFamily="49" charset="-122"/>
              </a:rPr>
              <a:t>100</a:t>
            </a:r>
            <a:r>
              <a:rPr lang="zh-CN" altLang="en-US" sz="2000" dirty="0">
                <a:latin typeface="楷体" panose="02010609060101010101" pitchFamily="49" charset="-122"/>
                <a:ea typeface="楷体" panose="02010609060101010101" pitchFamily="49" charset="-122"/>
              </a:rPr>
              <a:t>，增量为</a:t>
            </a:r>
            <a:r>
              <a:rPr lang="en-US" altLang="zh-CN" sz="2000" dirty="0">
                <a:latin typeface="楷体" panose="02010609060101010101" pitchFamily="49" charset="-122"/>
                <a:ea typeface="楷体" panose="02010609060101010101" pitchFamily="49" charset="-122"/>
              </a:rPr>
              <a:t>1</a:t>
            </a:r>
          </a:p>
          <a:p>
            <a:r>
              <a:rPr lang="en-US" altLang="zh-CN" sz="2000" dirty="0">
                <a:latin typeface="楷体" panose="02010609060101010101" pitchFamily="49" charset="-122"/>
                <a:ea typeface="楷体" panose="02010609060101010101" pitchFamily="49" charset="-122"/>
              </a:rPr>
              <a:t>    for(</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=1;i&lt;=100;++</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(2)</a:t>
            </a:r>
            <a:r>
              <a:rPr lang="zh-CN" altLang="en-US" sz="2000" dirty="0">
                <a:latin typeface="楷体" panose="02010609060101010101" pitchFamily="49" charset="-122"/>
                <a:ea typeface="楷体" panose="02010609060101010101" pitchFamily="49" charset="-122"/>
              </a:rPr>
              <a:t>将控制变量从</a:t>
            </a:r>
            <a:r>
              <a:rPr lang="en-US" altLang="zh-CN" sz="2000" dirty="0">
                <a:latin typeface="楷体" panose="02010609060101010101" pitchFamily="49" charset="-122"/>
                <a:ea typeface="楷体" panose="02010609060101010101" pitchFamily="49" charset="-122"/>
              </a:rPr>
              <a:t>100</a:t>
            </a:r>
            <a:r>
              <a:rPr lang="zh-CN" altLang="en-US" sz="2000" dirty="0">
                <a:latin typeface="楷体" panose="02010609060101010101" pitchFamily="49" charset="-122"/>
                <a:ea typeface="楷体" panose="02010609060101010101" pitchFamily="49" charset="-122"/>
              </a:rPr>
              <a:t>变到</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，增量为－</a:t>
            </a:r>
            <a:r>
              <a:rPr lang="en-US" altLang="zh-CN" sz="2000" dirty="0">
                <a:latin typeface="楷体" panose="02010609060101010101" pitchFamily="49" charset="-122"/>
                <a:ea typeface="楷体" panose="02010609060101010101" pitchFamily="49" charset="-122"/>
              </a:rPr>
              <a:t>1</a:t>
            </a:r>
          </a:p>
          <a:p>
            <a:r>
              <a:rPr lang="en-US" altLang="zh-CN" sz="2000" dirty="0">
                <a:latin typeface="楷体" panose="02010609060101010101" pitchFamily="49" charset="-122"/>
                <a:ea typeface="楷体" panose="02010609060101010101" pitchFamily="49" charset="-122"/>
              </a:rPr>
              <a:t>    for(</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=100;i&gt;=1;--</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(3)</a:t>
            </a:r>
            <a:r>
              <a:rPr lang="zh-CN" altLang="en-US" sz="2000" dirty="0">
                <a:latin typeface="楷体" panose="02010609060101010101" pitchFamily="49" charset="-122"/>
                <a:ea typeface="楷体" panose="02010609060101010101" pitchFamily="49" charset="-122"/>
              </a:rPr>
              <a:t>控制变量从</a:t>
            </a:r>
            <a:r>
              <a:rPr lang="en-US" altLang="zh-CN" sz="2000" dirty="0">
                <a:latin typeface="楷体" panose="02010609060101010101" pitchFamily="49" charset="-122"/>
                <a:ea typeface="楷体" panose="02010609060101010101" pitchFamily="49" charset="-122"/>
              </a:rPr>
              <a:t>7</a:t>
            </a:r>
            <a:r>
              <a:rPr lang="zh-CN" altLang="en-US" sz="2000" dirty="0">
                <a:latin typeface="楷体" panose="02010609060101010101" pitchFamily="49" charset="-122"/>
                <a:ea typeface="楷体" panose="02010609060101010101" pitchFamily="49" charset="-122"/>
              </a:rPr>
              <a:t>变到</a:t>
            </a:r>
            <a:r>
              <a:rPr lang="en-US" altLang="zh-CN" sz="2000" dirty="0">
                <a:latin typeface="楷体" panose="02010609060101010101" pitchFamily="49" charset="-122"/>
                <a:ea typeface="楷体" panose="02010609060101010101" pitchFamily="49" charset="-122"/>
              </a:rPr>
              <a:t>77</a:t>
            </a:r>
            <a:r>
              <a:rPr lang="zh-CN" altLang="en-US" sz="2000" dirty="0">
                <a:latin typeface="楷体" panose="02010609060101010101" pitchFamily="49" charset="-122"/>
                <a:ea typeface="楷体" panose="02010609060101010101" pitchFamily="49" charset="-122"/>
              </a:rPr>
              <a:t>，增量为</a:t>
            </a:r>
            <a:r>
              <a:rPr lang="en-US" altLang="zh-CN" sz="2000" dirty="0">
                <a:latin typeface="楷体" panose="02010609060101010101" pitchFamily="49" charset="-122"/>
                <a:ea typeface="楷体" panose="02010609060101010101" pitchFamily="49" charset="-122"/>
              </a:rPr>
              <a:t>7</a:t>
            </a:r>
          </a:p>
          <a:p>
            <a:r>
              <a:rPr lang="en-US" altLang="zh-CN" sz="2000" dirty="0">
                <a:latin typeface="楷体" panose="02010609060101010101" pitchFamily="49" charset="-122"/>
                <a:ea typeface="楷体" panose="02010609060101010101" pitchFamily="49" charset="-122"/>
              </a:rPr>
              <a:t>    for(</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=7;i&lt;=77;i+=7)</a:t>
            </a:r>
          </a:p>
          <a:p>
            <a:r>
              <a:rPr lang="en-US" altLang="zh-CN" sz="2000" dirty="0">
                <a:latin typeface="楷体" panose="02010609060101010101" pitchFamily="49" charset="-122"/>
                <a:ea typeface="楷体" panose="02010609060101010101" pitchFamily="49" charset="-122"/>
              </a:rPr>
              <a:t>  (4)</a:t>
            </a:r>
            <a:r>
              <a:rPr lang="zh-CN" altLang="en-US" sz="2000" dirty="0">
                <a:latin typeface="楷体" panose="02010609060101010101" pitchFamily="49" charset="-122"/>
                <a:ea typeface="楷体" panose="02010609060101010101" pitchFamily="49" charset="-122"/>
              </a:rPr>
              <a:t>控制变量从</a:t>
            </a:r>
            <a:r>
              <a:rPr lang="en-US" altLang="zh-CN" sz="2000" dirty="0">
                <a:latin typeface="楷体" panose="02010609060101010101" pitchFamily="49" charset="-122"/>
                <a:ea typeface="楷体" panose="02010609060101010101" pitchFamily="49" charset="-122"/>
              </a:rPr>
              <a:t>20</a:t>
            </a:r>
            <a:r>
              <a:rPr lang="zh-CN" altLang="en-US" sz="2000" dirty="0">
                <a:latin typeface="楷体" panose="02010609060101010101" pitchFamily="49" charset="-122"/>
                <a:ea typeface="楷体" panose="02010609060101010101" pitchFamily="49" charset="-122"/>
              </a:rPr>
              <a:t>变到</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，增量为－</a:t>
            </a:r>
            <a:r>
              <a:rPr lang="en-US" altLang="zh-CN" sz="2000" dirty="0">
                <a:latin typeface="楷体" panose="02010609060101010101" pitchFamily="49" charset="-122"/>
                <a:ea typeface="楷体" panose="02010609060101010101" pitchFamily="49" charset="-122"/>
              </a:rPr>
              <a:t>2</a:t>
            </a:r>
          </a:p>
          <a:p>
            <a:r>
              <a:rPr lang="en-US" altLang="zh-CN" sz="2000" dirty="0">
                <a:latin typeface="楷体" panose="02010609060101010101" pitchFamily="49" charset="-122"/>
                <a:ea typeface="楷体" panose="02010609060101010101" pitchFamily="49" charset="-122"/>
              </a:rPr>
              <a:t>    for(int </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=20;i&gt;=2</a:t>
            </a:r>
            <a:r>
              <a:rPr lang="zh-CN" altLang="en-US"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-=2)</a:t>
            </a:r>
          </a:p>
          <a:p>
            <a:r>
              <a:rPr lang="en-US" altLang="zh-CN" sz="2000" dirty="0">
                <a:latin typeface="楷体" panose="02010609060101010101" pitchFamily="49" charset="-122"/>
                <a:ea typeface="楷体" panose="02010609060101010101" pitchFamily="49" charset="-122"/>
              </a:rPr>
              <a:t>  (5)</a:t>
            </a:r>
            <a:r>
              <a:rPr lang="zh-CN" altLang="en-US" sz="2000" dirty="0">
                <a:latin typeface="楷体" panose="02010609060101010101" pitchFamily="49" charset="-122"/>
                <a:ea typeface="楷体" panose="02010609060101010101" pitchFamily="49" charset="-122"/>
              </a:rPr>
              <a:t>控制变量</a:t>
            </a:r>
            <a:r>
              <a:rPr lang="en-US" altLang="zh-CN" sz="2000" dirty="0" err="1">
                <a:latin typeface="楷体" panose="02010609060101010101" pitchFamily="49" charset="-122"/>
                <a:ea typeface="楷体" panose="02010609060101010101" pitchFamily="49" charset="-122"/>
              </a:rPr>
              <a:t>i</a:t>
            </a:r>
            <a:r>
              <a:rPr lang="zh-CN" altLang="en-US" sz="2000" dirty="0">
                <a:latin typeface="楷体" panose="02010609060101010101" pitchFamily="49" charset="-122"/>
                <a:ea typeface="楷体" panose="02010609060101010101" pitchFamily="49" charset="-122"/>
              </a:rPr>
              <a:t>和</a:t>
            </a:r>
            <a:r>
              <a:rPr lang="en-US" altLang="zh-CN" sz="2000" dirty="0">
                <a:latin typeface="楷体" panose="02010609060101010101" pitchFamily="49" charset="-122"/>
                <a:ea typeface="楷体" panose="02010609060101010101" pitchFamily="49" charset="-122"/>
              </a:rPr>
              <a:t>j</a:t>
            </a:r>
            <a:r>
              <a:rPr lang="zh-CN" altLang="en-US" sz="2000" dirty="0">
                <a:latin typeface="楷体" panose="02010609060101010101" pitchFamily="49" charset="-122"/>
                <a:ea typeface="楷体" panose="02010609060101010101" pitchFamily="49" charset="-122"/>
              </a:rPr>
              <a:t>共同进行循环控制，</a:t>
            </a:r>
            <a:r>
              <a:rPr lang="en-US" altLang="zh-CN" sz="2000" dirty="0" err="1">
                <a:latin typeface="楷体" panose="02010609060101010101" pitchFamily="49" charset="-122"/>
                <a:ea typeface="楷体" panose="02010609060101010101" pitchFamily="49" charset="-122"/>
              </a:rPr>
              <a:t>i</a:t>
            </a:r>
            <a:r>
              <a:rPr lang="zh-CN" altLang="en-US" sz="2000" dirty="0">
                <a:latin typeface="楷体" panose="02010609060101010101" pitchFamily="49" charset="-122"/>
                <a:ea typeface="楷体" panose="02010609060101010101" pitchFamily="49" charset="-122"/>
              </a:rPr>
              <a:t>从</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变到</a:t>
            </a:r>
            <a:r>
              <a:rPr lang="en-US" altLang="zh-CN" sz="2000" dirty="0">
                <a:latin typeface="楷体" panose="02010609060101010101" pitchFamily="49" charset="-122"/>
                <a:ea typeface="楷体" panose="02010609060101010101" pitchFamily="49" charset="-122"/>
              </a:rPr>
              <a:t>99</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j</a:t>
            </a:r>
            <a:r>
              <a:rPr lang="zh-CN" altLang="en-US" sz="2000" dirty="0">
                <a:latin typeface="楷体" panose="02010609060101010101" pitchFamily="49" charset="-122"/>
                <a:ea typeface="楷体" panose="02010609060101010101" pitchFamily="49" charset="-122"/>
              </a:rPr>
              <a:t>从</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变到</a:t>
            </a:r>
            <a:r>
              <a:rPr lang="en-US" altLang="zh-CN" sz="2000" dirty="0">
                <a:latin typeface="楷体" panose="02010609060101010101" pitchFamily="49" charset="-122"/>
                <a:ea typeface="楷体" panose="02010609060101010101" pitchFamily="49" charset="-122"/>
              </a:rPr>
              <a:t>100</a:t>
            </a:r>
            <a:r>
              <a:rPr lang="zh-CN" altLang="en-US" sz="2000" dirty="0">
                <a:latin typeface="楷体" panose="02010609060101010101" pitchFamily="49" charset="-122"/>
                <a:ea typeface="楷体" panose="02010609060101010101" pitchFamily="49" charset="-122"/>
              </a:rPr>
              <a:t>，增量均为</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int </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=1,j=2;i&lt;=99&amp;&amp;j&lt;=100</a:t>
            </a:r>
            <a:r>
              <a:rPr lang="zh-CN" altLang="en-US"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+=2,j+=2</a:t>
            </a:r>
            <a:r>
              <a:rPr lang="zh-CN" altLang="en-US" sz="2000" dirty="0">
                <a:latin typeface="楷体" panose="02010609060101010101" pitchFamily="49" charset="-122"/>
                <a:ea typeface="楷体" panose="02010609060101010101" pitchFamily="49" charset="-122"/>
              </a:rPr>
              <a:t>）</a:t>
            </a:r>
          </a:p>
          <a:p>
            <a:pPr marL="0" indent="0">
              <a:buNone/>
            </a:pPr>
            <a:r>
              <a:rPr lang="zh-CN" altLang="en-US" sz="2000" dirty="0">
                <a:latin typeface="楷体" panose="02010609060101010101" pitchFamily="49" charset="-122"/>
                <a:ea typeface="楷体" panose="02010609060101010101" pitchFamily="49" charset="-122"/>
              </a:rPr>
              <a:t>需要说明的是：可以在</a:t>
            </a:r>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循环“ 控制变量初始化语句”中声明变量（如上面最后</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个例子），这些变量只在</a:t>
            </a:r>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循环结构中有效，离开了该</a:t>
            </a:r>
            <a:r>
              <a:rPr lang="en-US" altLang="zh-CN" sz="2000" dirty="0">
                <a:latin typeface="楷体" panose="02010609060101010101" pitchFamily="49" charset="-122"/>
                <a:ea typeface="楷体" panose="02010609060101010101" pitchFamily="49" charset="-122"/>
              </a:rPr>
              <a:t>for</a:t>
            </a:r>
            <a:r>
              <a:rPr lang="zh-CN" altLang="en-US" sz="2000" dirty="0">
                <a:latin typeface="楷体" panose="02010609060101010101" pitchFamily="49" charset="-122"/>
                <a:ea typeface="楷体" panose="02010609060101010101" pitchFamily="49" charset="-122"/>
              </a:rPr>
              <a:t>结构，变量就无效了。 </a:t>
            </a:r>
          </a:p>
        </p:txBody>
      </p:sp>
    </p:spTree>
    <p:extLst>
      <p:ext uri="{BB962C8B-B14F-4D97-AF65-F5344CB8AC3E}">
        <p14:creationId xmlns:p14="http://schemas.microsoft.com/office/powerpoint/2010/main" val="3754272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F8F20-1ED2-19BF-4880-BC4D7CD4954F}"/>
              </a:ext>
            </a:extLst>
          </p:cNvPr>
          <p:cNvSpPr>
            <a:spLocks noGrp="1"/>
          </p:cNvSpPr>
          <p:nvPr>
            <p:ph type="title"/>
          </p:nvPr>
        </p:nvSpPr>
        <p:spPr/>
        <p:txBody>
          <a:bodyPr/>
          <a:lstStyle/>
          <a:p>
            <a:r>
              <a:rPr lang="en-US" altLang="zh-CN" dirty="0"/>
              <a:t>while</a:t>
            </a:r>
            <a:endParaRPr lang="zh-CN" altLang="en-US" dirty="0"/>
          </a:p>
        </p:txBody>
      </p:sp>
      <p:sp>
        <p:nvSpPr>
          <p:cNvPr id="3" name="内容占位符 2">
            <a:extLst>
              <a:ext uri="{FF2B5EF4-FFF2-40B4-BE49-F238E27FC236}">
                <a16:creationId xmlns:a16="http://schemas.microsoft.com/office/drawing/2014/main" id="{3599BC07-80A2-1288-773E-D9CCC35AC6A3}"/>
              </a:ext>
            </a:extLst>
          </p:cNvPr>
          <p:cNvSpPr>
            <a:spLocks noGrp="1"/>
          </p:cNvSpPr>
          <p:nvPr>
            <p:ph idx="1"/>
          </p:nvPr>
        </p:nvSpPr>
        <p:spPr>
          <a:xfrm>
            <a:off x="838200" y="1825625"/>
            <a:ext cx="10515600" cy="852261"/>
          </a:xfrm>
        </p:spPr>
        <p:txBody>
          <a:bodyPr/>
          <a:lstStyle/>
          <a:p>
            <a:r>
              <a:rPr lang="en-US" altLang="zh-CN" dirty="0"/>
              <a:t>While</a:t>
            </a:r>
            <a:r>
              <a:rPr lang="zh-CN" altLang="en-US" dirty="0"/>
              <a:t>循环</a:t>
            </a:r>
          </a:p>
        </p:txBody>
      </p:sp>
      <p:pic>
        <p:nvPicPr>
          <p:cNvPr id="5" name="图片 4">
            <a:extLst>
              <a:ext uri="{FF2B5EF4-FFF2-40B4-BE49-F238E27FC236}">
                <a16:creationId xmlns:a16="http://schemas.microsoft.com/office/drawing/2014/main" id="{AC0D280B-B45C-40FA-66A9-E80CC373ACB1}"/>
              </a:ext>
            </a:extLst>
          </p:cNvPr>
          <p:cNvPicPr>
            <a:picLocks noChangeAspect="1"/>
          </p:cNvPicPr>
          <p:nvPr/>
        </p:nvPicPr>
        <p:blipFill>
          <a:blip r:embed="rId2"/>
          <a:stretch>
            <a:fillRect/>
          </a:stretch>
        </p:blipFill>
        <p:spPr>
          <a:xfrm>
            <a:off x="5057795" y="3084201"/>
            <a:ext cx="2076410" cy="689597"/>
          </a:xfrm>
          <a:prstGeom prst="rect">
            <a:avLst/>
          </a:prstGeom>
        </p:spPr>
      </p:pic>
    </p:spTree>
    <p:extLst>
      <p:ext uri="{BB962C8B-B14F-4D97-AF65-F5344CB8AC3E}">
        <p14:creationId xmlns:p14="http://schemas.microsoft.com/office/powerpoint/2010/main" val="215530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94E32-3A7A-2BD4-0868-0953B8E11AAF}"/>
              </a:ext>
            </a:extLst>
          </p:cNvPr>
          <p:cNvSpPr>
            <a:spLocks noGrp="1"/>
          </p:cNvSpPr>
          <p:nvPr>
            <p:ph type="title"/>
          </p:nvPr>
        </p:nvSpPr>
        <p:spPr/>
        <p:txBody>
          <a:bodyPr/>
          <a:lstStyle/>
          <a:p>
            <a:r>
              <a:rPr lang="en-US" altLang="zh-CN" dirty="0" err="1"/>
              <a:t>dowhile</a:t>
            </a:r>
            <a:endParaRPr lang="zh-CN" altLang="en-US" dirty="0"/>
          </a:p>
        </p:txBody>
      </p:sp>
      <p:sp>
        <p:nvSpPr>
          <p:cNvPr id="3" name="内容占位符 2">
            <a:extLst>
              <a:ext uri="{FF2B5EF4-FFF2-40B4-BE49-F238E27FC236}">
                <a16:creationId xmlns:a16="http://schemas.microsoft.com/office/drawing/2014/main" id="{8417B371-48DF-6BCD-379C-97F7B15A2990}"/>
              </a:ext>
            </a:extLst>
          </p:cNvPr>
          <p:cNvSpPr>
            <a:spLocks noGrp="1"/>
          </p:cNvSpPr>
          <p:nvPr>
            <p:ph idx="1"/>
          </p:nvPr>
        </p:nvSpPr>
        <p:spPr>
          <a:xfrm>
            <a:off x="838200" y="1825625"/>
            <a:ext cx="10515600" cy="786946"/>
          </a:xfrm>
        </p:spPr>
        <p:txBody>
          <a:bodyPr/>
          <a:lstStyle/>
          <a:p>
            <a:r>
              <a:rPr lang="en-US" altLang="zh-CN" dirty="0" err="1"/>
              <a:t>dowhile</a:t>
            </a:r>
            <a:endParaRPr lang="zh-CN" altLang="en-US" dirty="0"/>
          </a:p>
        </p:txBody>
      </p:sp>
      <p:pic>
        <p:nvPicPr>
          <p:cNvPr id="5" name="图片 4">
            <a:extLst>
              <a:ext uri="{FF2B5EF4-FFF2-40B4-BE49-F238E27FC236}">
                <a16:creationId xmlns:a16="http://schemas.microsoft.com/office/drawing/2014/main" id="{5BFF56C8-AAD5-2CF2-D03B-4A9C3C6A844C}"/>
              </a:ext>
            </a:extLst>
          </p:cNvPr>
          <p:cNvPicPr>
            <a:picLocks noChangeAspect="1"/>
          </p:cNvPicPr>
          <p:nvPr/>
        </p:nvPicPr>
        <p:blipFill>
          <a:blip r:embed="rId2"/>
          <a:stretch>
            <a:fillRect/>
          </a:stretch>
        </p:blipFill>
        <p:spPr>
          <a:xfrm>
            <a:off x="895375" y="2807980"/>
            <a:ext cx="2609800" cy="1032490"/>
          </a:xfrm>
          <a:prstGeom prst="rect">
            <a:avLst/>
          </a:prstGeom>
        </p:spPr>
      </p:pic>
      <p:pic>
        <p:nvPicPr>
          <p:cNvPr id="7" name="图片 6">
            <a:extLst>
              <a:ext uri="{FF2B5EF4-FFF2-40B4-BE49-F238E27FC236}">
                <a16:creationId xmlns:a16="http://schemas.microsoft.com/office/drawing/2014/main" id="{133430DE-586F-55E7-5BD1-3C6FAC68E08B}"/>
              </a:ext>
            </a:extLst>
          </p:cNvPr>
          <p:cNvPicPr>
            <a:picLocks noChangeAspect="1"/>
          </p:cNvPicPr>
          <p:nvPr/>
        </p:nvPicPr>
        <p:blipFill>
          <a:blip r:embed="rId3"/>
          <a:stretch>
            <a:fillRect/>
          </a:stretch>
        </p:blipFill>
        <p:spPr>
          <a:xfrm>
            <a:off x="4708228" y="2445087"/>
            <a:ext cx="2156419" cy="2129749"/>
          </a:xfrm>
          <a:prstGeom prst="rect">
            <a:avLst/>
          </a:prstGeom>
        </p:spPr>
      </p:pic>
      <p:pic>
        <p:nvPicPr>
          <p:cNvPr id="9" name="图片 8">
            <a:extLst>
              <a:ext uri="{FF2B5EF4-FFF2-40B4-BE49-F238E27FC236}">
                <a16:creationId xmlns:a16="http://schemas.microsoft.com/office/drawing/2014/main" id="{25517C1A-269B-7811-DA7E-AB2C0FA797EC}"/>
              </a:ext>
            </a:extLst>
          </p:cNvPr>
          <p:cNvPicPr>
            <a:picLocks noChangeAspect="1"/>
          </p:cNvPicPr>
          <p:nvPr/>
        </p:nvPicPr>
        <p:blipFill>
          <a:blip r:embed="rId4"/>
          <a:stretch>
            <a:fillRect/>
          </a:stretch>
        </p:blipFill>
        <p:spPr>
          <a:xfrm>
            <a:off x="8302961" y="2456517"/>
            <a:ext cx="1958303" cy="2118319"/>
          </a:xfrm>
          <a:prstGeom prst="rect">
            <a:avLst/>
          </a:prstGeom>
        </p:spPr>
      </p:pic>
    </p:spTree>
    <p:extLst>
      <p:ext uri="{BB962C8B-B14F-4D97-AF65-F5344CB8AC3E}">
        <p14:creationId xmlns:p14="http://schemas.microsoft.com/office/powerpoint/2010/main" val="2515577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27606-24FF-0AA2-A3B8-6E9A6B525C35}"/>
              </a:ext>
            </a:extLst>
          </p:cNvPr>
          <p:cNvSpPr>
            <a:spLocks noGrp="1"/>
          </p:cNvSpPr>
          <p:nvPr>
            <p:ph type="title"/>
          </p:nvPr>
        </p:nvSpPr>
        <p:spPr/>
        <p:txBody>
          <a:bodyPr/>
          <a:lstStyle/>
          <a:p>
            <a:r>
              <a:rPr lang="zh-CN" altLang="en-US" dirty="0"/>
              <a:t>数组</a:t>
            </a:r>
          </a:p>
        </p:txBody>
      </p:sp>
      <p:sp>
        <p:nvSpPr>
          <p:cNvPr id="3" name="内容占位符 2">
            <a:extLst>
              <a:ext uri="{FF2B5EF4-FFF2-40B4-BE49-F238E27FC236}">
                <a16:creationId xmlns:a16="http://schemas.microsoft.com/office/drawing/2014/main" id="{8AF76559-EE8A-0D14-F033-69198EB41198}"/>
              </a:ext>
            </a:extLst>
          </p:cNvPr>
          <p:cNvSpPr>
            <a:spLocks noGrp="1"/>
          </p:cNvSpPr>
          <p:nvPr>
            <p:ph idx="1"/>
          </p:nvPr>
        </p:nvSpPr>
        <p:spPr>
          <a:xfrm>
            <a:off x="838200" y="1825625"/>
            <a:ext cx="10515600" cy="998538"/>
          </a:xfrm>
        </p:spPr>
        <p:txBody>
          <a:bodyPr/>
          <a:lstStyle/>
          <a:p>
            <a:r>
              <a:rPr lang="zh-CN" altLang="en-US" dirty="0"/>
              <a:t>数组定义</a:t>
            </a:r>
            <a:endParaRPr lang="en-US" altLang="zh-CN" dirty="0"/>
          </a:p>
          <a:p>
            <a:r>
              <a:rPr lang="zh-CN" altLang="en-US" dirty="0"/>
              <a:t>访问数组</a:t>
            </a:r>
          </a:p>
        </p:txBody>
      </p:sp>
      <p:pic>
        <p:nvPicPr>
          <p:cNvPr id="7" name="图片 6">
            <a:extLst>
              <a:ext uri="{FF2B5EF4-FFF2-40B4-BE49-F238E27FC236}">
                <a16:creationId xmlns:a16="http://schemas.microsoft.com/office/drawing/2014/main" id="{4503EBEA-31FA-05CD-1A91-BD87F95A65B7}"/>
              </a:ext>
            </a:extLst>
          </p:cNvPr>
          <p:cNvPicPr>
            <a:picLocks noChangeAspect="1"/>
          </p:cNvPicPr>
          <p:nvPr/>
        </p:nvPicPr>
        <p:blipFill>
          <a:blip r:embed="rId2"/>
          <a:stretch>
            <a:fillRect/>
          </a:stretch>
        </p:blipFill>
        <p:spPr>
          <a:xfrm>
            <a:off x="1046844" y="2824163"/>
            <a:ext cx="4869087" cy="2548841"/>
          </a:xfrm>
          <a:prstGeom prst="rect">
            <a:avLst/>
          </a:prstGeom>
        </p:spPr>
      </p:pic>
      <p:pic>
        <p:nvPicPr>
          <p:cNvPr id="11" name="图片 10">
            <a:extLst>
              <a:ext uri="{FF2B5EF4-FFF2-40B4-BE49-F238E27FC236}">
                <a16:creationId xmlns:a16="http://schemas.microsoft.com/office/drawing/2014/main" id="{CB372CA1-182B-2341-2601-FF16623B3ABC}"/>
              </a:ext>
            </a:extLst>
          </p:cNvPr>
          <p:cNvPicPr>
            <a:picLocks noChangeAspect="1"/>
          </p:cNvPicPr>
          <p:nvPr/>
        </p:nvPicPr>
        <p:blipFill>
          <a:blip r:embed="rId3"/>
          <a:stretch>
            <a:fillRect/>
          </a:stretch>
        </p:blipFill>
        <p:spPr>
          <a:xfrm>
            <a:off x="6755218" y="2791802"/>
            <a:ext cx="4598582" cy="2484072"/>
          </a:xfrm>
          <a:prstGeom prst="rect">
            <a:avLst/>
          </a:prstGeom>
        </p:spPr>
      </p:pic>
    </p:spTree>
    <p:extLst>
      <p:ext uri="{BB962C8B-B14F-4D97-AF65-F5344CB8AC3E}">
        <p14:creationId xmlns:p14="http://schemas.microsoft.com/office/powerpoint/2010/main" val="1743019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D0CA9-70DE-D3EA-639A-791C84CE038E}"/>
              </a:ext>
            </a:extLst>
          </p:cNvPr>
          <p:cNvSpPr>
            <a:spLocks noGrp="1"/>
          </p:cNvSpPr>
          <p:nvPr>
            <p:ph type="title"/>
          </p:nvPr>
        </p:nvSpPr>
        <p:spPr/>
        <p:txBody>
          <a:bodyPr/>
          <a:lstStyle/>
          <a:p>
            <a:r>
              <a:rPr lang="zh-CN" altLang="en-US" dirty="0"/>
              <a:t>输入输出</a:t>
            </a:r>
          </a:p>
        </p:txBody>
      </p:sp>
      <p:sp>
        <p:nvSpPr>
          <p:cNvPr id="3" name="内容占位符 2">
            <a:extLst>
              <a:ext uri="{FF2B5EF4-FFF2-40B4-BE49-F238E27FC236}">
                <a16:creationId xmlns:a16="http://schemas.microsoft.com/office/drawing/2014/main" id="{0A2B9456-D025-7449-6DC5-02BD30CF18BC}"/>
              </a:ext>
            </a:extLst>
          </p:cNvPr>
          <p:cNvSpPr>
            <a:spLocks noGrp="1"/>
          </p:cNvSpPr>
          <p:nvPr>
            <p:ph idx="1"/>
          </p:nvPr>
        </p:nvSpPr>
        <p:spPr>
          <a:xfrm>
            <a:off x="838200" y="1825625"/>
            <a:ext cx="10515600" cy="2307836"/>
          </a:xfrm>
        </p:spPr>
        <p:txBody>
          <a:bodyPr>
            <a:normAutofit/>
          </a:bodyPr>
          <a:lstStyle/>
          <a:p>
            <a:r>
              <a:rPr lang="zh-CN" altLang="en-US" dirty="0"/>
              <a:t>为什么要输入输出？</a:t>
            </a:r>
            <a:endParaRPr lang="en-US" altLang="zh-CN" dirty="0"/>
          </a:p>
          <a:p>
            <a:r>
              <a:rPr lang="en-US" altLang="zh-CN" dirty="0"/>
              <a:t>-</a:t>
            </a:r>
            <a:r>
              <a:rPr lang="zh-CN" altLang="en-US" dirty="0"/>
              <a:t>输入：告诉计算机做什么</a:t>
            </a:r>
            <a:endParaRPr lang="en-US" altLang="zh-CN" dirty="0"/>
          </a:p>
          <a:p>
            <a:r>
              <a:rPr lang="en-US" altLang="zh-CN" dirty="0"/>
              <a:t>-</a:t>
            </a:r>
            <a:r>
              <a:rPr lang="zh-CN" altLang="en-US" dirty="0"/>
              <a:t>输出：计算机告诉我们它做了什么</a:t>
            </a:r>
            <a:endParaRPr lang="en-US" altLang="zh-CN" dirty="0"/>
          </a:p>
          <a:p>
            <a:r>
              <a:rPr lang="zh-CN" altLang="en-US" dirty="0"/>
              <a:t>方便我们在学习</a:t>
            </a:r>
            <a:r>
              <a:rPr lang="zh-CN" altLang="en-US"/>
              <a:t>阶段调试代码，快速定位到出错的地方</a:t>
            </a:r>
            <a:endParaRPr lang="zh-CN" altLang="en-US" dirty="0"/>
          </a:p>
        </p:txBody>
      </p:sp>
    </p:spTree>
    <p:extLst>
      <p:ext uri="{BB962C8B-B14F-4D97-AF65-F5344CB8AC3E}">
        <p14:creationId xmlns:p14="http://schemas.microsoft.com/office/powerpoint/2010/main" val="23353458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循环与数组</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838200" y="1825625"/>
            <a:ext cx="10515600" cy="1071530"/>
          </a:xfrm>
        </p:spPr>
        <p:txBody>
          <a:bodyPr/>
          <a:lstStyle/>
          <a:p>
            <a:r>
              <a:rPr lang="zh-CN" altLang="en-US" dirty="0"/>
              <a:t>数组的一些访问问题</a:t>
            </a:r>
            <a:endParaRPr lang="en-US" altLang="zh-CN" dirty="0"/>
          </a:p>
          <a:p>
            <a:r>
              <a:rPr lang="zh-CN" altLang="en-US" dirty="0"/>
              <a:t>越界</a:t>
            </a:r>
          </a:p>
        </p:txBody>
      </p:sp>
      <p:pic>
        <p:nvPicPr>
          <p:cNvPr id="5" name="图片 4">
            <a:extLst>
              <a:ext uri="{FF2B5EF4-FFF2-40B4-BE49-F238E27FC236}">
                <a16:creationId xmlns:a16="http://schemas.microsoft.com/office/drawing/2014/main" id="{360974AF-9E89-55F2-9D77-12DB6A0D2EA8}"/>
              </a:ext>
            </a:extLst>
          </p:cNvPr>
          <p:cNvPicPr>
            <a:picLocks noChangeAspect="1"/>
          </p:cNvPicPr>
          <p:nvPr/>
        </p:nvPicPr>
        <p:blipFill>
          <a:blip r:embed="rId2"/>
          <a:stretch>
            <a:fillRect/>
          </a:stretch>
        </p:blipFill>
        <p:spPr>
          <a:xfrm>
            <a:off x="991868" y="3103612"/>
            <a:ext cx="4587152" cy="1714467"/>
          </a:xfrm>
          <a:prstGeom prst="rect">
            <a:avLst/>
          </a:prstGeom>
        </p:spPr>
      </p:pic>
      <p:pic>
        <p:nvPicPr>
          <p:cNvPr id="7" name="图片 6">
            <a:extLst>
              <a:ext uri="{FF2B5EF4-FFF2-40B4-BE49-F238E27FC236}">
                <a16:creationId xmlns:a16="http://schemas.microsoft.com/office/drawing/2014/main" id="{0D68159F-75F0-76C2-E7AE-5B09474B9CB9}"/>
              </a:ext>
            </a:extLst>
          </p:cNvPr>
          <p:cNvPicPr>
            <a:picLocks noChangeAspect="1"/>
          </p:cNvPicPr>
          <p:nvPr/>
        </p:nvPicPr>
        <p:blipFill>
          <a:blip r:embed="rId3"/>
          <a:stretch>
            <a:fillRect/>
          </a:stretch>
        </p:blipFill>
        <p:spPr>
          <a:xfrm>
            <a:off x="6241778" y="1027906"/>
            <a:ext cx="4747169" cy="2861255"/>
          </a:xfrm>
          <a:prstGeom prst="rect">
            <a:avLst/>
          </a:prstGeom>
        </p:spPr>
      </p:pic>
      <p:pic>
        <p:nvPicPr>
          <p:cNvPr id="9" name="图片 8">
            <a:extLst>
              <a:ext uri="{FF2B5EF4-FFF2-40B4-BE49-F238E27FC236}">
                <a16:creationId xmlns:a16="http://schemas.microsoft.com/office/drawing/2014/main" id="{84E676A4-2144-9DA6-DFA1-FC03FCFCF7E2}"/>
              </a:ext>
            </a:extLst>
          </p:cNvPr>
          <p:cNvPicPr>
            <a:picLocks noChangeAspect="1"/>
          </p:cNvPicPr>
          <p:nvPr/>
        </p:nvPicPr>
        <p:blipFill>
          <a:blip r:embed="rId4"/>
          <a:stretch>
            <a:fillRect/>
          </a:stretch>
        </p:blipFill>
        <p:spPr>
          <a:xfrm>
            <a:off x="6215108" y="3970075"/>
            <a:ext cx="4773839" cy="2887925"/>
          </a:xfrm>
          <a:prstGeom prst="rect">
            <a:avLst/>
          </a:prstGeom>
        </p:spPr>
      </p:pic>
    </p:spTree>
    <p:extLst>
      <p:ext uri="{BB962C8B-B14F-4D97-AF65-F5344CB8AC3E}">
        <p14:creationId xmlns:p14="http://schemas.microsoft.com/office/powerpoint/2010/main" val="3519192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一维数组</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838200" y="1825624"/>
            <a:ext cx="10515600" cy="6107885"/>
          </a:xfrm>
        </p:spPr>
        <p:txBody>
          <a:bodyPr>
            <a:noAutofit/>
          </a:bodyPr>
          <a:lstStyle/>
          <a:p>
            <a:r>
              <a:rPr lang="zh-CN" altLang="en-US" sz="2000" dirty="0">
                <a:latin typeface="楷体" panose="02010609060101010101" pitchFamily="49" charset="-122"/>
                <a:ea typeface="楷体" panose="02010609060101010101" pitchFamily="49" charset="-122"/>
              </a:rPr>
              <a:t>格式：</a:t>
            </a:r>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当数组中每个元素只带有一个下标时，我们称这样的数组为一维数组。</a:t>
            </a:r>
          </a:p>
          <a:p>
            <a:r>
              <a:rPr lang="zh-CN" altLang="en-US" sz="2000" dirty="0">
                <a:latin typeface="楷体" panose="02010609060101010101" pitchFamily="49" charset="-122"/>
                <a:ea typeface="楷体" panose="02010609060101010101" pitchFamily="49" charset="-122"/>
              </a:rPr>
              <a:t>　　数组的定义格式如下：</a:t>
            </a:r>
          </a:p>
          <a:p>
            <a:r>
              <a:rPr lang="zh-CN" altLang="en-US" sz="2000" dirty="0">
                <a:latin typeface="楷体" panose="02010609060101010101" pitchFamily="49" charset="-122"/>
                <a:ea typeface="楷体" panose="02010609060101010101" pitchFamily="49" charset="-122"/>
              </a:rPr>
              <a:t>　　　类型标识符  数组名[常量表达式]</a:t>
            </a:r>
          </a:p>
          <a:p>
            <a:r>
              <a:rPr lang="zh-CN" altLang="en-US" sz="2000" dirty="0">
                <a:latin typeface="楷体" panose="02010609060101010101" pitchFamily="49" charset="-122"/>
                <a:ea typeface="楷体" panose="02010609060101010101" pitchFamily="49" charset="-122"/>
              </a:rPr>
              <a:t>　　说明：</a:t>
            </a:r>
          </a:p>
          <a:p>
            <a:r>
              <a:rPr lang="zh-CN" altLang="en-US" sz="2000" dirty="0">
                <a:latin typeface="楷体" panose="02010609060101010101" pitchFamily="49" charset="-122"/>
                <a:ea typeface="楷体" panose="02010609060101010101" pitchFamily="49" charset="-122"/>
              </a:rPr>
              <a:t>　　①数组名的命名规则与变量名的命名规则一致。</a:t>
            </a:r>
          </a:p>
          <a:p>
            <a:r>
              <a:rPr lang="zh-CN" altLang="en-US" sz="2000" dirty="0">
                <a:latin typeface="楷体" panose="02010609060101010101" pitchFamily="49" charset="-122"/>
                <a:ea typeface="楷体" panose="02010609060101010101" pitchFamily="49" charset="-122"/>
              </a:rPr>
              <a:t>　　②常量表达式表示数组元素的个数。可以是常量和符号常量，但不能是变量。</a:t>
            </a:r>
          </a:p>
          <a:p>
            <a:r>
              <a:rPr lang="zh-CN" altLang="en-US" sz="2000" dirty="0">
                <a:latin typeface="楷体" panose="02010609060101010101" pitchFamily="49" charset="-122"/>
                <a:ea typeface="楷体" panose="02010609060101010101" pitchFamily="49" charset="-122"/>
              </a:rPr>
              <a:t>　　例如：</a:t>
            </a:r>
          </a:p>
          <a:p>
            <a:r>
              <a:rPr lang="zh-CN" altLang="en-US" sz="2000" dirty="0">
                <a:latin typeface="楷体" panose="02010609060101010101" pitchFamily="49" charset="-122"/>
                <a:ea typeface="楷体" panose="02010609060101010101" pitchFamily="49" charset="-122"/>
              </a:rPr>
              <a:t>　　int a[10];           //数组a定义是合法的</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int b[n];     </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      //数组b定义是非法的</a:t>
            </a:r>
          </a:p>
          <a:p>
            <a:r>
              <a:rPr lang="zh-CN" altLang="en-GB" sz="2000" dirty="0">
                <a:latin typeface="楷体" panose="02010609060101010101" pitchFamily="49" charset="-122"/>
                <a:ea typeface="楷体" panose="02010609060101010101" pitchFamily="49" charset="-122"/>
              </a:rPr>
              <a:t>其中，</a:t>
            </a:r>
            <a:r>
              <a:rPr lang="en-GB" altLang="zh-CN" sz="2000" dirty="0">
                <a:latin typeface="楷体" panose="02010609060101010101" pitchFamily="49" charset="-122"/>
                <a:ea typeface="楷体" panose="02010609060101010101" pitchFamily="49" charset="-122"/>
              </a:rPr>
              <a:t>a</a:t>
            </a:r>
            <a:r>
              <a:rPr lang="zh-CN" altLang="en-GB" sz="2000" dirty="0">
                <a:latin typeface="楷体" panose="02010609060101010101" pitchFamily="49" charset="-122"/>
                <a:ea typeface="楷体" panose="02010609060101010101" pitchFamily="49" charset="-122"/>
              </a:rPr>
              <a:t>是一维数组的数组名，该数组有</a:t>
            </a:r>
            <a:r>
              <a:rPr lang="en-GB" altLang="zh-CN" sz="2000" dirty="0">
                <a:latin typeface="楷体" panose="02010609060101010101" pitchFamily="49" charset="-122"/>
                <a:ea typeface="楷体" panose="02010609060101010101" pitchFamily="49" charset="-122"/>
              </a:rPr>
              <a:t>10</a:t>
            </a:r>
            <a:r>
              <a:rPr lang="zh-CN" altLang="en-GB" sz="2000" dirty="0">
                <a:latin typeface="楷体" panose="02010609060101010101" pitchFamily="49" charset="-122"/>
                <a:ea typeface="楷体" panose="02010609060101010101" pitchFamily="49" charset="-122"/>
              </a:rPr>
              <a:t>个元素，依次表示为：</a:t>
            </a:r>
            <a:r>
              <a:rPr lang="en-GB" altLang="zh-CN" sz="2000" dirty="0">
                <a:latin typeface="楷体" panose="02010609060101010101" pitchFamily="49" charset="-122"/>
                <a:ea typeface="楷体" panose="02010609060101010101" pitchFamily="49" charset="-122"/>
              </a:rPr>
              <a:t>a[0],a[1],a[2],a[3],a[4],a[5]</a:t>
            </a:r>
            <a:r>
              <a:rPr lang="zh-CN" altLang="en-GB"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a[6],a[7],a[8],a[9]</a:t>
            </a:r>
            <a:r>
              <a:rPr lang="zh-CN" altLang="en-GB"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07501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一维数组</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838200" y="1825624"/>
            <a:ext cx="5697583" cy="4448901"/>
          </a:xfrm>
        </p:spPr>
        <p:txBody>
          <a:bodyPr>
            <a:noAutofit/>
          </a:bodyPr>
          <a:lstStyle/>
          <a:p>
            <a:r>
              <a:rPr lang="zh-CN" altLang="en-GB" sz="2000" dirty="0">
                <a:latin typeface="楷体" panose="02010609060101010101" pitchFamily="49" charset="-122"/>
                <a:ea typeface="楷体" panose="02010609060101010101" pitchFamily="49" charset="-122"/>
              </a:rPr>
              <a:t>需要注意的是：</a:t>
            </a:r>
            <a:r>
              <a:rPr lang="en-GB" altLang="zh-CN" sz="2000" dirty="0">
                <a:latin typeface="楷体" panose="02010609060101010101" pitchFamily="49" charset="-122"/>
                <a:ea typeface="楷体" panose="02010609060101010101" pitchFamily="49" charset="-122"/>
              </a:rPr>
              <a:t>a[10]</a:t>
            </a:r>
            <a:r>
              <a:rPr lang="zh-CN" altLang="en-GB" sz="2000" dirty="0">
                <a:latin typeface="楷体" panose="02010609060101010101" pitchFamily="49" charset="-122"/>
                <a:ea typeface="楷体" panose="02010609060101010101" pitchFamily="49" charset="-122"/>
              </a:rPr>
              <a:t>不属于该数组的空间范围。当在说明部分定义了一个数组变量之后</a:t>
            </a:r>
            <a:r>
              <a:rPr lang="en-US" altLang="zh-CN" sz="2000" dirty="0">
                <a:latin typeface="楷体" panose="02010609060101010101" pitchFamily="49" charset="-122"/>
                <a:ea typeface="楷体" panose="02010609060101010101" pitchFamily="49" charset="-122"/>
              </a:rPr>
              <a:t>,C</a:t>
            </a:r>
            <a:r>
              <a:rPr lang="en-GB" altLang="zh-CN" sz="2000" dirty="0">
                <a:latin typeface="楷体" panose="02010609060101010101" pitchFamily="49" charset="-122"/>
                <a:ea typeface="楷体" panose="02010609060101010101" pitchFamily="49" charset="-122"/>
              </a:rPr>
              <a:t>++</a:t>
            </a:r>
            <a:r>
              <a:rPr lang="zh-CN" altLang="en-GB" sz="2000" dirty="0">
                <a:latin typeface="楷体" panose="02010609060101010101" pitchFamily="49" charset="-122"/>
                <a:ea typeface="楷体" panose="02010609060101010101" pitchFamily="49" charset="-122"/>
              </a:rPr>
              <a:t>编译程序为所定义的数组在内存空间开辟一串连续的存储单元，每个数组第一个元素的下标都是</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，因此第一个元素为第</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个数组元素。例如：上例中的</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数组在内存的存储如表所示：</a:t>
            </a:r>
          </a:p>
          <a:p>
            <a:r>
              <a:rPr lang="zh-CN" altLang="en-US" sz="2000" dirty="0">
                <a:latin typeface="楷体" panose="02010609060101010101" pitchFamily="49" charset="-122"/>
                <a:ea typeface="楷体" panose="02010609060101010101" pitchFamily="49" charset="-122"/>
              </a:rPr>
              <a:t>    </a:t>
            </a:r>
          </a:p>
          <a:p>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数组共有</a:t>
            </a: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个元素组成，在内存中</a:t>
            </a: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个数组元素共占</a:t>
            </a: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个连续的存储单元。</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数组最小下标为</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，最大下标</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。按定义</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数组所有元素都是整型变量。</a:t>
            </a:r>
          </a:p>
        </p:txBody>
      </p:sp>
      <p:graphicFrame>
        <p:nvGraphicFramePr>
          <p:cNvPr id="4" name="Group 5">
            <a:extLst>
              <a:ext uri="{FF2B5EF4-FFF2-40B4-BE49-F238E27FC236}">
                <a16:creationId xmlns:a16="http://schemas.microsoft.com/office/drawing/2014/main" id="{E2F1BF2F-B97C-2235-E629-FF80D4450919}"/>
              </a:ext>
            </a:extLst>
          </p:cNvPr>
          <p:cNvGraphicFramePr>
            <a:graphicFrameLocks noGrp="1"/>
          </p:cNvGraphicFramePr>
          <p:nvPr>
            <p:extLst>
              <p:ext uri="{D42A27DB-BD31-4B8C-83A1-F6EECF244321}">
                <p14:modId xmlns:p14="http://schemas.microsoft.com/office/powerpoint/2010/main" val="528313951"/>
              </p:ext>
            </p:extLst>
          </p:nvPr>
        </p:nvGraphicFramePr>
        <p:xfrm>
          <a:off x="1404394" y="3668894"/>
          <a:ext cx="5976937" cy="439738"/>
        </p:xfrm>
        <a:graphic>
          <a:graphicData uri="http://schemas.openxmlformats.org/drawingml/2006/table">
            <a:tbl>
              <a:tblPr/>
              <a:tblGrid>
                <a:gridCol w="596900">
                  <a:extLst>
                    <a:ext uri="{9D8B030D-6E8A-4147-A177-3AD203B41FA5}">
                      <a16:colId xmlns:a16="http://schemas.microsoft.com/office/drawing/2014/main" val="2677305544"/>
                    </a:ext>
                  </a:extLst>
                </a:gridCol>
                <a:gridCol w="598487">
                  <a:extLst>
                    <a:ext uri="{9D8B030D-6E8A-4147-A177-3AD203B41FA5}">
                      <a16:colId xmlns:a16="http://schemas.microsoft.com/office/drawing/2014/main" val="2613329519"/>
                    </a:ext>
                  </a:extLst>
                </a:gridCol>
                <a:gridCol w="595313">
                  <a:extLst>
                    <a:ext uri="{9D8B030D-6E8A-4147-A177-3AD203B41FA5}">
                      <a16:colId xmlns:a16="http://schemas.microsoft.com/office/drawing/2014/main" val="2019376400"/>
                    </a:ext>
                  </a:extLst>
                </a:gridCol>
                <a:gridCol w="638175">
                  <a:extLst>
                    <a:ext uri="{9D8B030D-6E8A-4147-A177-3AD203B41FA5}">
                      <a16:colId xmlns:a16="http://schemas.microsoft.com/office/drawing/2014/main" val="119941758"/>
                    </a:ext>
                  </a:extLst>
                </a:gridCol>
                <a:gridCol w="558800">
                  <a:extLst>
                    <a:ext uri="{9D8B030D-6E8A-4147-A177-3AD203B41FA5}">
                      <a16:colId xmlns:a16="http://schemas.microsoft.com/office/drawing/2014/main" val="1822714149"/>
                    </a:ext>
                  </a:extLst>
                </a:gridCol>
                <a:gridCol w="598487">
                  <a:extLst>
                    <a:ext uri="{9D8B030D-6E8A-4147-A177-3AD203B41FA5}">
                      <a16:colId xmlns:a16="http://schemas.microsoft.com/office/drawing/2014/main" val="3537604246"/>
                    </a:ext>
                  </a:extLst>
                </a:gridCol>
                <a:gridCol w="596900">
                  <a:extLst>
                    <a:ext uri="{9D8B030D-6E8A-4147-A177-3AD203B41FA5}">
                      <a16:colId xmlns:a16="http://schemas.microsoft.com/office/drawing/2014/main" val="501418986"/>
                    </a:ext>
                  </a:extLst>
                </a:gridCol>
                <a:gridCol w="598488">
                  <a:extLst>
                    <a:ext uri="{9D8B030D-6E8A-4147-A177-3AD203B41FA5}">
                      <a16:colId xmlns:a16="http://schemas.microsoft.com/office/drawing/2014/main" val="3577130858"/>
                    </a:ext>
                  </a:extLst>
                </a:gridCol>
                <a:gridCol w="596900">
                  <a:extLst>
                    <a:ext uri="{9D8B030D-6E8A-4147-A177-3AD203B41FA5}">
                      <a16:colId xmlns:a16="http://schemas.microsoft.com/office/drawing/2014/main" val="1294654235"/>
                    </a:ext>
                  </a:extLst>
                </a:gridCol>
                <a:gridCol w="598487">
                  <a:extLst>
                    <a:ext uri="{9D8B030D-6E8A-4147-A177-3AD203B41FA5}">
                      <a16:colId xmlns:a16="http://schemas.microsoft.com/office/drawing/2014/main" val="789737484"/>
                    </a:ext>
                  </a:extLst>
                </a:gridCol>
              </a:tblGrid>
              <a:tr h="439738">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a[0]</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a[1]</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a[2]</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a[3]</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a[4]</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a[5]</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a[6]</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a[7]</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a[8]</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a[9]</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547649905"/>
                  </a:ext>
                </a:extLst>
              </a:tr>
            </a:tbl>
          </a:graphicData>
        </a:graphic>
      </p:graphicFrame>
    </p:spTree>
    <p:extLst>
      <p:ext uri="{BB962C8B-B14F-4D97-AF65-F5344CB8AC3E}">
        <p14:creationId xmlns:p14="http://schemas.microsoft.com/office/powerpoint/2010/main" val="29632613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一维数组使用</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838200" y="1825625"/>
            <a:ext cx="11018520" cy="5672456"/>
          </a:xfrm>
        </p:spPr>
        <p:txBody>
          <a:bodyPr>
            <a:noAutofit/>
          </a:bodyPr>
          <a:lstStyle/>
          <a:p>
            <a:r>
              <a:rPr lang="zh-CN" altLang="en-US" sz="2000" dirty="0">
                <a:latin typeface="楷体" panose="02010609060101010101" pitchFamily="49" charset="-122"/>
                <a:ea typeface="楷体" panose="02010609060101010101" pitchFamily="49" charset="-122"/>
              </a:rPr>
              <a:t>通过给出的数组名称和这个元素在数组中的位置编号</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即下标</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，程序可以引用这个数组中的任何一个元素。</a:t>
            </a:r>
          </a:p>
          <a:p>
            <a:r>
              <a:rPr lang="zh-CN" altLang="en-US" sz="2000" dirty="0">
                <a:latin typeface="楷体" panose="02010609060101010101" pitchFamily="49" charset="-122"/>
                <a:ea typeface="楷体" panose="02010609060101010101" pitchFamily="49" charset="-122"/>
              </a:rPr>
              <a:t>      一维数组元素的引用格式：</a:t>
            </a:r>
          </a:p>
          <a:p>
            <a:r>
              <a:rPr lang="zh-CN" altLang="en-US" sz="2000" dirty="0">
                <a:latin typeface="楷体" panose="02010609060101010101" pitchFamily="49" charset="-122"/>
                <a:ea typeface="楷体" panose="02010609060101010101" pitchFamily="49" charset="-122"/>
              </a:rPr>
              <a:t>             数组名</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下标</a:t>
            </a:r>
            <a:r>
              <a:rPr lang="en-US" altLang="zh-CN"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例如：若</a:t>
            </a:r>
            <a:r>
              <a:rPr lang="en-US" altLang="zh-CN" sz="2000" dirty="0" err="1">
                <a:latin typeface="楷体" panose="02010609060101010101" pitchFamily="49" charset="-122"/>
                <a:ea typeface="楷体" panose="02010609060101010101" pitchFamily="49" charset="-122"/>
              </a:rPr>
              <a:t>i</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j</a:t>
            </a:r>
            <a:r>
              <a:rPr lang="zh-CN" altLang="en-US" sz="2000" dirty="0">
                <a:latin typeface="楷体" panose="02010609060101010101" pitchFamily="49" charset="-122"/>
                <a:ea typeface="楷体" panose="02010609060101010101" pitchFamily="49" charset="-122"/>
              </a:rPr>
              <a:t>都是</a:t>
            </a:r>
            <a:r>
              <a:rPr lang="en-US" altLang="zh-CN" sz="2000" dirty="0">
                <a:latin typeface="楷体" panose="02010609060101010101" pitchFamily="49" charset="-122"/>
                <a:ea typeface="楷体" panose="02010609060101010101" pitchFamily="49" charset="-122"/>
              </a:rPr>
              <a:t>int</a:t>
            </a:r>
            <a:r>
              <a:rPr lang="zh-CN" altLang="en-US" sz="2000" dirty="0">
                <a:latin typeface="楷体" panose="02010609060101010101" pitchFamily="49" charset="-122"/>
                <a:ea typeface="楷体" panose="02010609060101010101" pitchFamily="49" charset="-122"/>
              </a:rPr>
              <a:t>型变量，则</a:t>
            </a:r>
          </a:p>
          <a:p>
            <a:r>
              <a:rPr lang="en-US" altLang="zh-CN" sz="2000" dirty="0">
                <a:latin typeface="楷体" panose="02010609060101010101" pitchFamily="49" charset="-122"/>
                <a:ea typeface="楷体" panose="02010609060101010101" pitchFamily="49" charset="-122"/>
              </a:rPr>
              <a:t>a[5]  a[</a:t>
            </a:r>
            <a:r>
              <a:rPr lang="en-US" altLang="zh-CN" sz="2000" dirty="0" err="1">
                <a:latin typeface="楷体" panose="02010609060101010101" pitchFamily="49" charset="-122"/>
                <a:ea typeface="楷体" panose="02010609060101010101" pitchFamily="49" charset="-122"/>
              </a:rPr>
              <a:t>i+j</a:t>
            </a:r>
            <a:r>
              <a:rPr lang="en-US" altLang="zh-CN" sz="2000" dirty="0">
                <a:latin typeface="楷体" panose="02010609060101010101" pitchFamily="49" charset="-122"/>
                <a:ea typeface="楷体" panose="02010609060101010101" pitchFamily="49" charset="-122"/>
              </a:rPr>
              <a:t>] a[</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都是合法的元素。</a:t>
            </a:r>
          </a:p>
          <a:p>
            <a:r>
              <a:rPr lang="zh-CN" altLang="en-US" sz="2000" dirty="0">
                <a:latin typeface="楷体" panose="02010609060101010101" pitchFamily="49" charset="-122"/>
                <a:ea typeface="楷体" panose="02010609060101010101" pitchFamily="49" charset="-122"/>
              </a:rPr>
              <a:t>说明：</a:t>
            </a:r>
          </a:p>
          <a:p>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下标可以是任意值为整型的表达式，该表达式里可以包含变量和函数调用。引用时，下标值应在数组定义的下标值范围内。</a:t>
            </a:r>
          </a:p>
          <a:p>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数组的精妙在于下标可以是变量，通过对下标变量值的灵活控制，达到灵活处理数组元素的目的。</a:t>
            </a:r>
          </a:p>
          <a:p>
            <a:r>
              <a:rPr lang="en-US" altLang="zh-CN" sz="2000" dirty="0">
                <a:latin typeface="楷体" panose="02010609060101010101" pitchFamily="49" charset="-122"/>
                <a:ea typeface="楷体" panose="02010609060101010101" pitchFamily="49" charset="-122"/>
              </a:rPr>
              <a:t>(3)C++</a:t>
            </a:r>
            <a:r>
              <a:rPr lang="zh-CN" altLang="en-US" sz="2000" dirty="0">
                <a:latin typeface="楷体" panose="02010609060101010101" pitchFamily="49" charset="-122"/>
                <a:ea typeface="楷体" panose="02010609060101010101" pitchFamily="49" charset="-122"/>
              </a:rPr>
              <a:t>语言只能逐个引用数组元素，而不能一次引用整个数组。</a:t>
            </a:r>
          </a:p>
          <a:p>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数组元素可以像同类型的普通变量那样使用，对其进行赋值和运算的操作，和普通变量完全相同。</a:t>
            </a:r>
          </a:p>
          <a:p>
            <a:r>
              <a:rPr lang="zh-CN" altLang="en-US" sz="2000" dirty="0">
                <a:latin typeface="楷体" panose="02010609060101010101" pitchFamily="49" charset="-122"/>
                <a:ea typeface="楷体" panose="02010609060101010101" pitchFamily="49" charset="-122"/>
              </a:rPr>
              <a:t>例如： </a:t>
            </a:r>
            <a:r>
              <a:rPr lang="en-US" altLang="zh-CN" sz="2000" dirty="0">
                <a:latin typeface="楷体" panose="02010609060101010101" pitchFamily="49" charset="-122"/>
                <a:ea typeface="楷体" panose="02010609060101010101" pitchFamily="49" charset="-122"/>
              </a:rPr>
              <a:t>c[10]=34;</a:t>
            </a:r>
            <a:r>
              <a:rPr lang="zh-CN" altLang="en-US" sz="2000" dirty="0">
                <a:latin typeface="楷体" panose="02010609060101010101" pitchFamily="49" charset="-122"/>
                <a:ea typeface="楷体" panose="02010609060101010101" pitchFamily="49" charset="-122"/>
              </a:rPr>
              <a:t>实现了给</a:t>
            </a:r>
            <a:r>
              <a:rPr lang="en-US" altLang="zh-CN" sz="2000" dirty="0">
                <a:latin typeface="楷体" panose="02010609060101010101" pitchFamily="49" charset="-122"/>
                <a:ea typeface="楷体" panose="02010609060101010101" pitchFamily="49" charset="-122"/>
              </a:rPr>
              <a:t>c[10]</a:t>
            </a:r>
            <a:r>
              <a:rPr lang="zh-CN" altLang="en-US" sz="2000" dirty="0">
                <a:latin typeface="楷体" panose="02010609060101010101" pitchFamily="49" charset="-122"/>
                <a:ea typeface="楷体" panose="02010609060101010101" pitchFamily="49" charset="-122"/>
              </a:rPr>
              <a:t>赋值为</a:t>
            </a:r>
            <a:r>
              <a:rPr lang="en-US" altLang="zh-CN" sz="2000" dirty="0">
                <a:latin typeface="楷体" panose="02010609060101010101" pitchFamily="49" charset="-122"/>
                <a:ea typeface="楷体" panose="02010609060101010101" pitchFamily="49" charset="-122"/>
              </a:rPr>
              <a:t>34</a:t>
            </a:r>
            <a:r>
              <a:rPr lang="zh-CN" altLang="en-US" sz="2000" dirty="0">
                <a:latin typeface="楷体" panose="02010609060101010101" pitchFamily="49" charset="-122"/>
                <a:ea typeface="楷体" panose="02010609060101010101" pitchFamily="49" charset="-122"/>
              </a:rPr>
              <a:t>。</a:t>
            </a:r>
          </a:p>
          <a:p>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26392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一维数组初始化</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772886" y="1468573"/>
            <a:ext cx="5719898" cy="5293527"/>
          </a:xfrm>
        </p:spPr>
        <p:txBody>
          <a:bodyPr>
            <a:noAutofit/>
          </a:bodyPr>
          <a:lstStyle/>
          <a:p>
            <a:r>
              <a:rPr lang="zh-CN" altLang="en-US" sz="2000" dirty="0">
                <a:latin typeface="楷体" panose="02010609060101010101" pitchFamily="49" charset="-122"/>
                <a:ea typeface="楷体" panose="02010609060101010101" pitchFamily="49" charset="-122"/>
              </a:rPr>
              <a:t> 数组的初始化可以在定义时一并完成。格式：</a:t>
            </a:r>
          </a:p>
          <a:p>
            <a:r>
              <a:rPr lang="zh-CN" altLang="en-US" sz="2000" dirty="0">
                <a:latin typeface="楷体" panose="02010609060101010101" pitchFamily="49" charset="-122"/>
                <a:ea typeface="楷体" panose="02010609060101010101" pitchFamily="49" charset="-122"/>
              </a:rPr>
              <a:t>    　类型标识符  数组名</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常量表达式</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值</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，值</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例如：</a:t>
            </a:r>
            <a:r>
              <a:rPr lang="en-US" altLang="zh-CN" sz="2000" dirty="0">
                <a:latin typeface="楷体" panose="02010609060101010101" pitchFamily="49" charset="-122"/>
                <a:ea typeface="楷体" panose="02010609060101010101" pitchFamily="49" charset="-122"/>
              </a:rPr>
              <a:t>int a[5]={1,2,3,4,5}</a:t>
            </a:r>
          </a:p>
          <a:p>
            <a:r>
              <a:rPr lang="zh-CN" altLang="en-US" sz="2000" dirty="0">
                <a:latin typeface="楷体" panose="02010609060101010101" pitchFamily="49" charset="-122"/>
                <a:ea typeface="楷体" panose="02010609060101010101" pitchFamily="49" charset="-122"/>
              </a:rPr>
              <a:t>说明：</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在初值列表中可以写出全部数组元素的值，也可以写出部分。例如，以下方式可以对数组进行初始化：</a:t>
            </a:r>
          </a:p>
          <a:p>
            <a:r>
              <a:rPr lang="en-US" altLang="zh-CN" sz="2000" dirty="0">
                <a:latin typeface="楷体" panose="02010609060101010101" pitchFamily="49" charset="-122"/>
                <a:ea typeface="楷体" panose="02010609060101010101" pitchFamily="49" charset="-122"/>
              </a:rPr>
              <a:t>int x[10]={0,1,2,3,4};</a:t>
            </a:r>
          </a:p>
          <a:p>
            <a:r>
              <a:rPr lang="zh-CN" altLang="en-US" sz="2000" dirty="0">
                <a:latin typeface="楷体" panose="02010609060101010101" pitchFamily="49" charset="-122"/>
                <a:ea typeface="楷体" panose="02010609060101010101" pitchFamily="49" charset="-122"/>
              </a:rPr>
              <a:t>该方法仅对数组的前</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个元素依次进行初始化，其余值为</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对数组元素全部初始化为</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，可以简写为：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例如：</a:t>
            </a:r>
            <a:r>
              <a:rPr lang="en-US" altLang="zh-CN" sz="2000" dirty="0">
                <a:latin typeface="楷体" panose="02010609060101010101" pitchFamily="49" charset="-122"/>
                <a:ea typeface="楷体" panose="02010609060101010101" pitchFamily="49" charset="-122"/>
              </a:rPr>
              <a:t>int a[5]={}; </a:t>
            </a:r>
            <a:r>
              <a:rPr lang="zh-CN" altLang="en-US" sz="2000" dirty="0">
                <a:latin typeface="楷体" panose="02010609060101010101" pitchFamily="49" charset="-122"/>
                <a:ea typeface="楷体" panose="02010609060101010101" pitchFamily="49" charset="-122"/>
              </a:rPr>
              <a:t>将数组</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的</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个元素都初始化为</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a:t>
            </a:r>
          </a:p>
        </p:txBody>
      </p:sp>
      <p:pic>
        <p:nvPicPr>
          <p:cNvPr id="4" name="Picture 3">
            <a:extLst>
              <a:ext uri="{FF2B5EF4-FFF2-40B4-BE49-F238E27FC236}">
                <a16:creationId xmlns:a16="http://schemas.microsoft.com/office/drawing/2014/main" id="{6CD131E7-BF56-243A-43A8-98000BB2C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9045" y="1224015"/>
            <a:ext cx="5467350"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814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数组越界</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772886" y="1468573"/>
            <a:ext cx="5719898" cy="5293527"/>
          </a:xfrm>
        </p:spPr>
        <p:txBody>
          <a:bodyPr>
            <a:noAutofit/>
          </a:bodyPr>
          <a:lstStyle/>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C++</a:t>
            </a:r>
            <a:r>
              <a:rPr lang="zh-CN" altLang="en-US" sz="2000" dirty="0">
                <a:latin typeface="楷体" panose="02010609060101010101" pitchFamily="49" charset="-122"/>
                <a:ea typeface="楷体" panose="02010609060101010101" pitchFamily="49" charset="-122"/>
              </a:rPr>
              <a:t>语言规定，使用数组时，要注意：</a:t>
            </a:r>
            <a:br>
              <a:rPr lang="zh-CN" altLang="en-US" sz="2000" dirty="0">
                <a:latin typeface="楷体" panose="02010609060101010101" pitchFamily="49" charset="-122"/>
                <a:ea typeface="楷体" panose="02010609060101010101" pitchFamily="49" charset="-122"/>
              </a:rPr>
            </a:b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、数组元素的下标值为非负整数。</a:t>
            </a:r>
            <a:br>
              <a:rPr lang="zh-CN" altLang="en-US" sz="2000" dirty="0">
                <a:latin typeface="楷体" panose="02010609060101010101" pitchFamily="49" charset="-122"/>
                <a:ea typeface="楷体" panose="02010609060101010101" pitchFamily="49" charset="-122"/>
              </a:rPr>
            </a:b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、在定义元素个数的下标范围内使用。</a:t>
            </a:r>
            <a:br>
              <a:rPr lang="zh-CN" altLang="en-US" sz="2000" dirty="0">
                <a:latin typeface="楷体" panose="02010609060101010101" pitchFamily="49" charset="-122"/>
                <a:ea typeface="楷体" panose="02010609060101010101" pitchFamily="49" charset="-122"/>
              </a:rPr>
            </a:br>
            <a:r>
              <a:rPr lang="zh-CN" altLang="en-US" sz="2000" dirty="0">
                <a:latin typeface="楷体" panose="02010609060101010101" pitchFamily="49" charset="-122"/>
                <a:ea typeface="楷体" panose="02010609060101010101" pitchFamily="49" charset="-122"/>
              </a:rPr>
              <a:t>    然而，当在程序中把下标写成负数、大于数组元素的个数时，程序编译的时候是不会出错的。例如：</a:t>
            </a:r>
            <a:br>
              <a:rPr lang="zh-CN" altLang="en-US" sz="2000" dirty="0">
                <a:latin typeface="楷体" panose="02010609060101010101" pitchFamily="49" charset="-122"/>
                <a:ea typeface="楷体" panose="02010609060101010101" pitchFamily="49" charset="-122"/>
              </a:rPr>
            </a:b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int a[10];</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a[-3]=5;</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a[20]=15;</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a[10]=20;</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int k=a[30]</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这些语句的语法是正确的，能够通过程序的编译。然而，它们要访问的数组元素并不在数组的存储空间的，这种现象叫数组越界。例如下面程序：</a:t>
            </a:r>
          </a:p>
        </p:txBody>
      </p:sp>
    </p:spTree>
    <p:extLst>
      <p:ext uri="{BB962C8B-B14F-4D97-AF65-F5344CB8AC3E}">
        <p14:creationId xmlns:p14="http://schemas.microsoft.com/office/powerpoint/2010/main" val="11368926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D1819-CD0F-6E1E-1D13-5336A465A826}"/>
              </a:ext>
            </a:extLst>
          </p:cNvPr>
          <p:cNvSpPr>
            <a:spLocks noGrp="1"/>
          </p:cNvSpPr>
          <p:nvPr>
            <p:ph type="title"/>
          </p:nvPr>
        </p:nvSpPr>
        <p:spPr/>
        <p:txBody>
          <a:bodyPr/>
          <a:lstStyle/>
          <a:p>
            <a:r>
              <a:rPr lang="zh-CN" altLang="en-US" dirty="0"/>
              <a:t>二维数组（提升）</a:t>
            </a:r>
          </a:p>
        </p:txBody>
      </p:sp>
      <p:sp>
        <p:nvSpPr>
          <p:cNvPr id="3" name="内容占位符 2">
            <a:extLst>
              <a:ext uri="{FF2B5EF4-FFF2-40B4-BE49-F238E27FC236}">
                <a16:creationId xmlns:a16="http://schemas.microsoft.com/office/drawing/2014/main" id="{3CEF1F1D-6F1F-92DB-13F8-4E15FB0635BE}"/>
              </a:ext>
            </a:extLst>
          </p:cNvPr>
          <p:cNvSpPr>
            <a:spLocks noGrp="1"/>
          </p:cNvSpPr>
          <p:nvPr>
            <p:ph idx="1"/>
          </p:nvPr>
        </p:nvSpPr>
        <p:spPr>
          <a:xfrm>
            <a:off x="838200" y="1825625"/>
            <a:ext cx="10515600" cy="1289050"/>
          </a:xfrm>
        </p:spPr>
        <p:txBody>
          <a:bodyPr/>
          <a:lstStyle/>
          <a:p>
            <a:r>
              <a:rPr lang="zh-CN" altLang="en-US" dirty="0"/>
              <a:t>定义</a:t>
            </a:r>
            <a:endParaRPr lang="en-US" altLang="zh-CN" dirty="0"/>
          </a:p>
          <a:p>
            <a:r>
              <a:rPr lang="zh-CN" altLang="en-US" dirty="0"/>
              <a:t>初始化</a:t>
            </a:r>
          </a:p>
        </p:txBody>
      </p:sp>
      <p:pic>
        <p:nvPicPr>
          <p:cNvPr id="5" name="图片 4">
            <a:extLst>
              <a:ext uri="{FF2B5EF4-FFF2-40B4-BE49-F238E27FC236}">
                <a16:creationId xmlns:a16="http://schemas.microsoft.com/office/drawing/2014/main" id="{49126C17-E60B-35A1-FE61-2F33A5377F77}"/>
              </a:ext>
            </a:extLst>
          </p:cNvPr>
          <p:cNvPicPr>
            <a:picLocks noChangeAspect="1"/>
          </p:cNvPicPr>
          <p:nvPr/>
        </p:nvPicPr>
        <p:blipFill>
          <a:blip r:embed="rId2"/>
          <a:stretch>
            <a:fillRect/>
          </a:stretch>
        </p:blipFill>
        <p:spPr>
          <a:xfrm>
            <a:off x="1180369" y="3178190"/>
            <a:ext cx="4876707" cy="3002223"/>
          </a:xfrm>
          <a:prstGeom prst="rect">
            <a:avLst/>
          </a:prstGeom>
        </p:spPr>
      </p:pic>
      <p:pic>
        <p:nvPicPr>
          <p:cNvPr id="7" name="图片 6">
            <a:extLst>
              <a:ext uri="{FF2B5EF4-FFF2-40B4-BE49-F238E27FC236}">
                <a16:creationId xmlns:a16="http://schemas.microsoft.com/office/drawing/2014/main" id="{4D6D5E48-6647-5C2A-71CE-6551525DDC81}"/>
              </a:ext>
            </a:extLst>
          </p:cNvPr>
          <p:cNvPicPr>
            <a:picLocks noChangeAspect="1"/>
          </p:cNvPicPr>
          <p:nvPr/>
        </p:nvPicPr>
        <p:blipFill>
          <a:blip r:embed="rId3"/>
          <a:stretch>
            <a:fillRect/>
          </a:stretch>
        </p:blipFill>
        <p:spPr>
          <a:xfrm>
            <a:off x="6505620" y="3249612"/>
            <a:ext cx="4686210" cy="2541221"/>
          </a:xfrm>
          <a:prstGeom prst="rect">
            <a:avLst/>
          </a:prstGeom>
        </p:spPr>
      </p:pic>
    </p:spTree>
    <p:extLst>
      <p:ext uri="{BB962C8B-B14F-4D97-AF65-F5344CB8AC3E}">
        <p14:creationId xmlns:p14="http://schemas.microsoft.com/office/powerpoint/2010/main" val="2579448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8DFE1-0650-00E5-53A7-E536BFE44767}"/>
              </a:ext>
            </a:extLst>
          </p:cNvPr>
          <p:cNvSpPr>
            <a:spLocks noGrp="1"/>
          </p:cNvSpPr>
          <p:nvPr>
            <p:ph type="title"/>
          </p:nvPr>
        </p:nvSpPr>
        <p:spPr/>
        <p:txBody>
          <a:bodyPr/>
          <a:lstStyle/>
          <a:p>
            <a:r>
              <a:rPr lang="zh-CN" altLang="en-US" dirty="0"/>
              <a:t>二维数组访问</a:t>
            </a:r>
          </a:p>
        </p:txBody>
      </p:sp>
      <p:sp>
        <p:nvSpPr>
          <p:cNvPr id="3" name="内容占位符 2">
            <a:extLst>
              <a:ext uri="{FF2B5EF4-FFF2-40B4-BE49-F238E27FC236}">
                <a16:creationId xmlns:a16="http://schemas.microsoft.com/office/drawing/2014/main" id="{56E7A1EB-62D2-2B9D-1418-85582C9BB7BE}"/>
              </a:ext>
            </a:extLst>
          </p:cNvPr>
          <p:cNvSpPr>
            <a:spLocks noGrp="1"/>
          </p:cNvSpPr>
          <p:nvPr>
            <p:ph idx="1"/>
          </p:nvPr>
        </p:nvSpPr>
        <p:spPr>
          <a:xfrm>
            <a:off x="838200" y="1825625"/>
            <a:ext cx="10515600" cy="931571"/>
          </a:xfrm>
        </p:spPr>
        <p:txBody>
          <a:bodyPr/>
          <a:lstStyle/>
          <a:p>
            <a:r>
              <a:rPr lang="zh-CN" altLang="en-US" dirty="0"/>
              <a:t>怎么访问？</a:t>
            </a:r>
          </a:p>
        </p:txBody>
      </p:sp>
      <p:pic>
        <p:nvPicPr>
          <p:cNvPr id="5" name="图片 4">
            <a:extLst>
              <a:ext uri="{FF2B5EF4-FFF2-40B4-BE49-F238E27FC236}">
                <a16:creationId xmlns:a16="http://schemas.microsoft.com/office/drawing/2014/main" id="{E30260DB-2FEA-22CB-66C0-C94B4BE1D799}"/>
              </a:ext>
            </a:extLst>
          </p:cNvPr>
          <p:cNvPicPr>
            <a:picLocks noChangeAspect="1"/>
          </p:cNvPicPr>
          <p:nvPr/>
        </p:nvPicPr>
        <p:blipFill>
          <a:blip r:embed="rId2"/>
          <a:stretch>
            <a:fillRect/>
          </a:stretch>
        </p:blipFill>
        <p:spPr>
          <a:xfrm>
            <a:off x="3686221" y="2846098"/>
            <a:ext cx="4819558" cy="2994603"/>
          </a:xfrm>
          <a:prstGeom prst="rect">
            <a:avLst/>
          </a:prstGeom>
        </p:spPr>
      </p:pic>
    </p:spTree>
    <p:extLst>
      <p:ext uri="{BB962C8B-B14F-4D97-AF65-F5344CB8AC3E}">
        <p14:creationId xmlns:p14="http://schemas.microsoft.com/office/powerpoint/2010/main" val="4197138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E5FB83-7677-2F43-C1FC-B8998135A9C9}"/>
              </a:ext>
            </a:extLst>
          </p:cNvPr>
          <p:cNvSpPr>
            <a:spLocks noGrp="1"/>
          </p:cNvSpPr>
          <p:nvPr>
            <p:ph type="title"/>
          </p:nvPr>
        </p:nvSpPr>
        <p:spPr/>
        <p:txBody>
          <a:bodyPr/>
          <a:lstStyle/>
          <a:p>
            <a:r>
              <a:rPr lang="zh-CN" altLang="en-US" dirty="0"/>
              <a:t>二维数组初始化？</a:t>
            </a:r>
          </a:p>
        </p:txBody>
      </p:sp>
      <p:sp>
        <p:nvSpPr>
          <p:cNvPr id="3" name="内容占位符 2">
            <a:extLst>
              <a:ext uri="{FF2B5EF4-FFF2-40B4-BE49-F238E27FC236}">
                <a16:creationId xmlns:a16="http://schemas.microsoft.com/office/drawing/2014/main" id="{37EADC3C-700D-FE6D-E8EE-A791963DC008}"/>
              </a:ext>
            </a:extLst>
          </p:cNvPr>
          <p:cNvSpPr>
            <a:spLocks noGrp="1"/>
          </p:cNvSpPr>
          <p:nvPr>
            <p:ph idx="1"/>
          </p:nvPr>
        </p:nvSpPr>
        <p:spPr>
          <a:xfrm>
            <a:off x="838200" y="1825625"/>
            <a:ext cx="10515600" cy="940902"/>
          </a:xfrm>
        </p:spPr>
        <p:txBody>
          <a:bodyPr/>
          <a:lstStyle/>
          <a:p>
            <a:r>
              <a:rPr lang="zh-CN" altLang="en-US" dirty="0"/>
              <a:t>怎么初始化？</a:t>
            </a:r>
          </a:p>
        </p:txBody>
      </p:sp>
      <p:pic>
        <p:nvPicPr>
          <p:cNvPr id="5" name="图片 4">
            <a:extLst>
              <a:ext uri="{FF2B5EF4-FFF2-40B4-BE49-F238E27FC236}">
                <a16:creationId xmlns:a16="http://schemas.microsoft.com/office/drawing/2014/main" id="{A65A7894-2411-243D-2E7B-C83016091B90}"/>
              </a:ext>
            </a:extLst>
          </p:cNvPr>
          <p:cNvPicPr>
            <a:picLocks noChangeAspect="1"/>
          </p:cNvPicPr>
          <p:nvPr/>
        </p:nvPicPr>
        <p:blipFill>
          <a:blip r:embed="rId2"/>
          <a:stretch>
            <a:fillRect/>
          </a:stretch>
        </p:blipFill>
        <p:spPr>
          <a:xfrm>
            <a:off x="3791540" y="2840305"/>
            <a:ext cx="4739549" cy="2922214"/>
          </a:xfrm>
          <a:prstGeom prst="rect">
            <a:avLst/>
          </a:prstGeom>
        </p:spPr>
      </p:pic>
    </p:spTree>
    <p:extLst>
      <p:ext uri="{BB962C8B-B14F-4D97-AF65-F5344CB8AC3E}">
        <p14:creationId xmlns:p14="http://schemas.microsoft.com/office/powerpoint/2010/main" val="14636334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二维数组</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838200" y="1825624"/>
            <a:ext cx="10515600" cy="3721735"/>
          </a:xfrm>
        </p:spPr>
        <p:txBody>
          <a:bodyPr>
            <a:normAutofit fontScale="70000" lnSpcReduction="20000"/>
          </a:bodyPr>
          <a:lstStyle/>
          <a:p>
            <a:r>
              <a:rPr lang="zh-CN" altLang="en-US" dirty="0">
                <a:latin typeface="楷体" panose="02010609060101010101" pitchFamily="49" charset="-122"/>
                <a:ea typeface="楷体" panose="02010609060101010101" pitchFamily="49" charset="-122"/>
              </a:rPr>
              <a:t>二维数组的定义</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当一维数组元素的类型也是一维数组时，便构成了“数组的数组”，即二维数组。二维数组定义的一般格式：</a:t>
            </a:r>
          </a:p>
          <a:p>
            <a:r>
              <a:rPr lang="zh-CN" altLang="en-US" dirty="0">
                <a:latin typeface="楷体" panose="02010609060101010101" pitchFamily="49" charset="-122"/>
                <a:ea typeface="楷体" panose="02010609060101010101" pitchFamily="49" charset="-122"/>
              </a:rPr>
              <a:t>　　数据类型  数组名</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常量表达式</a:t>
            </a:r>
            <a:r>
              <a:rPr lang="en-US" altLang="zh-CN" dirty="0">
                <a:latin typeface="楷体" panose="02010609060101010101" pitchFamily="49" charset="-122"/>
                <a:ea typeface="楷体" panose="02010609060101010101" pitchFamily="49" charset="-122"/>
              </a:rPr>
              <a:t>1] [</a:t>
            </a:r>
            <a:r>
              <a:rPr lang="zh-CN" altLang="en-US" dirty="0">
                <a:latin typeface="楷体" panose="02010609060101010101" pitchFamily="49" charset="-122"/>
                <a:ea typeface="楷体" panose="02010609060101010101" pitchFamily="49" charset="-122"/>
              </a:rPr>
              <a:t>常量表达式</a:t>
            </a:r>
            <a:r>
              <a:rPr lang="en-US" altLang="zh-CN" dirty="0">
                <a:latin typeface="楷体" panose="02010609060101010101" pitchFamily="49" charset="-122"/>
                <a:ea typeface="楷体" panose="02010609060101010101" pitchFamily="49" charset="-122"/>
              </a:rPr>
              <a:t>2] </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例如：</a:t>
            </a:r>
            <a:r>
              <a:rPr lang="en-US" altLang="zh-CN" dirty="0">
                <a:latin typeface="楷体" panose="02010609060101010101" pitchFamily="49" charset="-122"/>
                <a:ea typeface="楷体" panose="02010609060101010101" pitchFamily="49" charset="-122"/>
              </a:rPr>
              <a:t>int a[4][10];</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数组实质上是一个有</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行、</a:t>
            </a:r>
            <a:r>
              <a:rPr lang="en-US" altLang="zh-CN" dirty="0">
                <a:latin typeface="楷体" panose="02010609060101010101" pitchFamily="49" charset="-122"/>
                <a:ea typeface="楷体" panose="02010609060101010101" pitchFamily="49" charset="-122"/>
              </a:rPr>
              <a:t>10</a:t>
            </a:r>
            <a:r>
              <a:rPr lang="zh-CN" altLang="en-US" dirty="0">
                <a:latin typeface="楷体" panose="02010609060101010101" pitchFamily="49" charset="-122"/>
                <a:ea typeface="楷体" panose="02010609060101010101" pitchFamily="49" charset="-122"/>
              </a:rPr>
              <a:t>列的表格，表格中可储存</a:t>
            </a:r>
            <a:r>
              <a:rPr lang="en-US" altLang="zh-CN" dirty="0">
                <a:latin typeface="楷体" panose="02010609060101010101" pitchFamily="49" charset="-122"/>
                <a:ea typeface="楷体" panose="02010609060101010101" pitchFamily="49" charset="-122"/>
              </a:rPr>
              <a:t>40</a:t>
            </a:r>
            <a:r>
              <a:rPr lang="zh-CN" altLang="en-US" dirty="0">
                <a:latin typeface="楷体" panose="02010609060101010101" pitchFamily="49" charset="-122"/>
                <a:ea typeface="楷体" panose="02010609060101010101" pitchFamily="49" charset="-122"/>
              </a:rPr>
              <a:t>个元素。第</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行第</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列对应</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数组的</a:t>
            </a:r>
            <a:r>
              <a:rPr lang="en-US" altLang="zh-CN" dirty="0">
                <a:latin typeface="楷体" panose="02010609060101010101" pitchFamily="49" charset="-122"/>
                <a:ea typeface="楷体" panose="02010609060101010101" pitchFamily="49" charset="-122"/>
              </a:rPr>
              <a:t>a[0][0]</a:t>
            </a:r>
            <a:r>
              <a:rPr lang="zh-CN" altLang="en-US" dirty="0">
                <a:latin typeface="楷体" panose="02010609060101010101" pitchFamily="49" charset="-122"/>
                <a:ea typeface="楷体" panose="02010609060101010101" pitchFamily="49" charset="-122"/>
              </a:rPr>
              <a:t>，第</a:t>
            </a:r>
            <a:r>
              <a:rPr lang="en-US" altLang="zh-CN" dirty="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行第</a:t>
            </a:r>
            <a:r>
              <a:rPr lang="en-US" altLang="zh-CN" dirty="0">
                <a:latin typeface="楷体" panose="02010609060101010101" pitchFamily="49" charset="-122"/>
                <a:ea typeface="楷体" panose="02010609060101010101" pitchFamily="49" charset="-122"/>
              </a:rPr>
              <a:t>m</a:t>
            </a:r>
            <a:r>
              <a:rPr lang="zh-CN" altLang="en-US" dirty="0">
                <a:latin typeface="楷体" panose="02010609060101010101" pitchFamily="49" charset="-122"/>
                <a:ea typeface="楷体" panose="02010609060101010101" pitchFamily="49" charset="-122"/>
              </a:rPr>
              <a:t>列对应数组元素</a:t>
            </a:r>
            <a:r>
              <a:rPr lang="en-US" altLang="zh-CN" dirty="0">
                <a:latin typeface="楷体" panose="02010609060101010101" pitchFamily="49" charset="-122"/>
                <a:ea typeface="楷体" panose="02010609060101010101" pitchFamily="49" charset="-122"/>
              </a:rPr>
              <a:t>a[n-1][m-1]</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说明：当定义的数组下标有多个时，我们称为多维数组，下标的个数并不局限在一个或二个，可以任意多个，如定义一个三维数组</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和四维数组</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int a[100][3][5];</a:t>
            </a:r>
          </a:p>
          <a:p>
            <a:r>
              <a:rPr lang="en-US" altLang="zh-CN" dirty="0">
                <a:latin typeface="楷体" panose="02010609060101010101" pitchFamily="49" charset="-122"/>
                <a:ea typeface="楷体" panose="02010609060101010101" pitchFamily="49" charset="-122"/>
              </a:rPr>
              <a:t>	int b[100][100][3][5];</a:t>
            </a:r>
          </a:p>
          <a:p>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多维的数组引用赋值等操作与二维数组类似。</a:t>
            </a: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91579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3B4B7-1BA7-82A3-9562-DFBBAD0647F1}"/>
              </a:ext>
            </a:extLst>
          </p:cNvPr>
          <p:cNvSpPr>
            <a:spLocks noGrp="1"/>
          </p:cNvSpPr>
          <p:nvPr>
            <p:ph type="title"/>
          </p:nvPr>
        </p:nvSpPr>
        <p:spPr/>
        <p:txBody>
          <a:bodyPr/>
          <a:lstStyle/>
          <a:p>
            <a:r>
              <a:rPr lang="zh-CN" altLang="en-US" dirty="0"/>
              <a:t>计算机的基本结构</a:t>
            </a:r>
          </a:p>
        </p:txBody>
      </p:sp>
      <p:sp>
        <p:nvSpPr>
          <p:cNvPr id="3" name="内容占位符 2">
            <a:extLst>
              <a:ext uri="{FF2B5EF4-FFF2-40B4-BE49-F238E27FC236}">
                <a16:creationId xmlns:a16="http://schemas.microsoft.com/office/drawing/2014/main" id="{F0060022-A3FB-C0FE-E0B9-2130899FF7FC}"/>
              </a:ext>
            </a:extLst>
          </p:cNvPr>
          <p:cNvSpPr>
            <a:spLocks noGrp="1"/>
          </p:cNvSpPr>
          <p:nvPr>
            <p:ph idx="1"/>
          </p:nvPr>
        </p:nvSpPr>
        <p:spPr>
          <a:xfrm>
            <a:off x="838200" y="1825625"/>
            <a:ext cx="10515600" cy="1738669"/>
          </a:xfrm>
        </p:spPr>
        <p:txBody>
          <a:bodyPr/>
          <a:lstStyle/>
          <a:p>
            <a:r>
              <a:rPr lang="zh-CN" altLang="en-US" dirty="0"/>
              <a:t>输入输出设备：鼠标、键盘、显示器</a:t>
            </a:r>
            <a:endParaRPr lang="en-US" altLang="zh-CN" dirty="0"/>
          </a:p>
          <a:p>
            <a:r>
              <a:rPr lang="zh-CN" altLang="en-US" dirty="0"/>
              <a:t>内存</a:t>
            </a:r>
            <a:endParaRPr lang="en-US" altLang="zh-CN" dirty="0"/>
          </a:p>
          <a:p>
            <a:r>
              <a:rPr lang="zh-CN" altLang="en-US" dirty="0"/>
              <a:t>磁盘</a:t>
            </a:r>
            <a:endParaRPr lang="en-US" altLang="zh-CN" dirty="0"/>
          </a:p>
          <a:p>
            <a:endParaRPr lang="zh-CN" altLang="en-US" dirty="0"/>
          </a:p>
        </p:txBody>
      </p:sp>
      <p:pic>
        <p:nvPicPr>
          <p:cNvPr id="5" name="图片 4">
            <a:extLst>
              <a:ext uri="{FF2B5EF4-FFF2-40B4-BE49-F238E27FC236}">
                <a16:creationId xmlns:a16="http://schemas.microsoft.com/office/drawing/2014/main" id="{08CD253A-D322-FA6E-CDEE-293E771368EB}"/>
              </a:ext>
            </a:extLst>
          </p:cNvPr>
          <p:cNvPicPr>
            <a:picLocks noChangeAspect="1"/>
          </p:cNvPicPr>
          <p:nvPr/>
        </p:nvPicPr>
        <p:blipFill>
          <a:blip r:embed="rId2"/>
          <a:stretch>
            <a:fillRect/>
          </a:stretch>
        </p:blipFill>
        <p:spPr>
          <a:xfrm>
            <a:off x="4265330" y="3606572"/>
            <a:ext cx="3661340" cy="1893534"/>
          </a:xfrm>
          <a:prstGeom prst="rect">
            <a:avLst/>
          </a:prstGeom>
        </p:spPr>
      </p:pic>
    </p:spTree>
    <p:extLst>
      <p:ext uri="{BB962C8B-B14F-4D97-AF65-F5344CB8AC3E}">
        <p14:creationId xmlns:p14="http://schemas.microsoft.com/office/powerpoint/2010/main" val="21853384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二维数组元素的引用</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838200" y="1825624"/>
            <a:ext cx="10515600" cy="3721735"/>
          </a:xfrm>
        </p:spPr>
        <p:txBody>
          <a:bodyPr>
            <a:normAutofit fontScale="62500" lnSpcReduction="20000"/>
          </a:bodyPr>
          <a:lstStyle/>
          <a:p>
            <a:r>
              <a:rPr lang="zh-CN" altLang="en-US" dirty="0">
                <a:latin typeface="楷体" panose="02010609060101010101" pitchFamily="49" charset="-122"/>
                <a:ea typeface="楷体" panose="02010609060101010101" pitchFamily="49" charset="-122"/>
              </a:rPr>
              <a:t>二维数组的数组元素引用与一维数组元素引用类似，区别在于二维数组元素的引用必须给出两个下标。</a:t>
            </a:r>
          </a:p>
          <a:p>
            <a:r>
              <a:rPr lang="zh-CN" altLang="en-US" dirty="0">
                <a:latin typeface="楷体" panose="02010609060101010101" pitchFamily="49" charset="-122"/>
                <a:ea typeface="楷体" panose="02010609060101010101" pitchFamily="49" charset="-122"/>
              </a:rPr>
              <a:t>　　引用的格式为：</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&lt;</a:t>
            </a:r>
            <a:r>
              <a:rPr lang="zh-CN" altLang="en-US" dirty="0">
                <a:latin typeface="楷体" panose="02010609060101010101" pitchFamily="49" charset="-122"/>
                <a:ea typeface="楷体" panose="02010609060101010101" pitchFamily="49" charset="-122"/>
              </a:rPr>
              <a:t>数组名</a:t>
            </a:r>
            <a:r>
              <a:rPr lang="en-US" altLang="zh-CN" dirty="0">
                <a:latin typeface="楷体" panose="02010609060101010101" pitchFamily="49" charset="-122"/>
                <a:ea typeface="楷体" panose="02010609060101010101" pitchFamily="49" charset="-122"/>
              </a:rPr>
              <a:t>&gt;[</a:t>
            </a:r>
            <a:r>
              <a:rPr lang="zh-CN" altLang="en-US" dirty="0">
                <a:latin typeface="楷体" panose="02010609060101010101" pitchFamily="49" charset="-122"/>
                <a:ea typeface="楷体" panose="02010609060101010101" pitchFamily="49" charset="-122"/>
              </a:rPr>
              <a:t>下标</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下标</a:t>
            </a:r>
            <a:r>
              <a:rPr lang="en-US" altLang="zh-CN" dirty="0">
                <a:latin typeface="楷体" panose="02010609060101010101" pitchFamily="49" charset="-122"/>
                <a:ea typeface="楷体" panose="02010609060101010101" pitchFamily="49" charset="-122"/>
              </a:rPr>
              <a:t>2]</a:t>
            </a:r>
          </a:p>
          <a:p>
            <a:r>
              <a:rPr lang="zh-CN" altLang="en-US" dirty="0">
                <a:latin typeface="楷体" panose="02010609060101010101" pitchFamily="49" charset="-122"/>
                <a:ea typeface="楷体" panose="02010609060101010101" pitchFamily="49" charset="-122"/>
              </a:rPr>
              <a:t>　　说明：显然，每个下标表达式取值不应超出下标所指定的范围，否则会导致致命的越界错误。</a:t>
            </a:r>
          </a:p>
          <a:p>
            <a:r>
              <a:rPr lang="zh-CN" altLang="en-US" dirty="0">
                <a:latin typeface="楷体" panose="02010609060101010101" pitchFamily="49" charset="-122"/>
                <a:ea typeface="楷体" panose="02010609060101010101" pitchFamily="49" charset="-122"/>
              </a:rPr>
              <a:t>　　例如</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设有定义：</a:t>
            </a:r>
            <a:r>
              <a:rPr lang="en-US" altLang="zh-CN" dirty="0">
                <a:latin typeface="楷体" panose="02010609060101010101" pitchFamily="49" charset="-122"/>
                <a:ea typeface="楷体" panose="02010609060101010101" pitchFamily="49" charset="-122"/>
              </a:rPr>
              <a:t>int a[3][5];</a:t>
            </a:r>
          </a:p>
          <a:p>
            <a:r>
              <a:rPr lang="zh-CN" altLang="en-US" dirty="0">
                <a:latin typeface="楷体" panose="02010609060101010101" pitchFamily="49" charset="-122"/>
                <a:ea typeface="楷体" panose="02010609060101010101" pitchFamily="49" charset="-122"/>
              </a:rPr>
              <a:t>　　则表示</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是二维数组（相当于一个</a:t>
            </a:r>
            <a:r>
              <a:rPr lang="en-US" altLang="zh-CN" dirty="0">
                <a:latin typeface="楷体" panose="02010609060101010101" pitchFamily="49" charset="-122"/>
                <a:ea typeface="楷体" panose="02010609060101010101" pitchFamily="49" charset="-122"/>
              </a:rPr>
              <a:t>3*5</a:t>
            </a:r>
            <a:r>
              <a:rPr lang="zh-CN" altLang="en-US" dirty="0">
                <a:latin typeface="楷体" panose="02010609060101010101" pitchFamily="49" charset="-122"/>
                <a:ea typeface="楷体" panose="02010609060101010101" pitchFamily="49" charset="-122"/>
              </a:rPr>
              <a:t>的表格），共有</a:t>
            </a:r>
            <a:r>
              <a:rPr lang="en-US" altLang="zh-CN" dirty="0">
                <a:latin typeface="楷体" panose="02010609060101010101" pitchFamily="49" charset="-122"/>
                <a:ea typeface="楷体" panose="02010609060101010101" pitchFamily="49" charset="-122"/>
              </a:rPr>
              <a:t>3*5=15</a:t>
            </a:r>
            <a:r>
              <a:rPr lang="zh-CN" altLang="en-US" dirty="0">
                <a:latin typeface="楷体" panose="02010609060101010101" pitchFamily="49" charset="-122"/>
                <a:ea typeface="楷体" panose="02010609060101010101" pitchFamily="49" charset="-122"/>
              </a:rPr>
              <a:t>个元素，它们是：</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a[0][0] a[0][1] a[0][2] a[0][3] a[0][4]</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a[1][0] a[1][1] a[1][2] a[1][3] a[1][4]</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a[2][0] a[2][1] a[2][2] a[2][3] a[2][4]</a:t>
            </a:r>
          </a:p>
          <a:p>
            <a:r>
              <a:rPr lang="zh-CN" altLang="en-US" dirty="0">
                <a:latin typeface="楷体" panose="02010609060101010101" pitchFamily="49" charset="-122"/>
                <a:ea typeface="楷体" panose="02010609060101010101" pitchFamily="49" charset="-122"/>
              </a:rPr>
              <a:t>　　因此可以看成一个矩阵（表格），</a:t>
            </a:r>
            <a:r>
              <a:rPr lang="en-US" altLang="zh-CN" dirty="0">
                <a:latin typeface="楷体" panose="02010609060101010101" pitchFamily="49" charset="-122"/>
                <a:ea typeface="楷体" panose="02010609060101010101" pitchFamily="49" charset="-122"/>
              </a:rPr>
              <a:t>a[2][3]</a:t>
            </a:r>
            <a:r>
              <a:rPr lang="zh-CN" altLang="en-US" dirty="0">
                <a:latin typeface="楷体" panose="02010609060101010101" pitchFamily="49" charset="-122"/>
                <a:ea typeface="楷体" panose="02010609060101010101" pitchFamily="49" charset="-122"/>
              </a:rPr>
              <a:t>即表示第</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行第</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列的元素。</a:t>
            </a:r>
          </a:p>
        </p:txBody>
      </p:sp>
    </p:spTree>
    <p:extLst>
      <p:ext uri="{BB962C8B-B14F-4D97-AF65-F5344CB8AC3E}">
        <p14:creationId xmlns:p14="http://schemas.microsoft.com/office/powerpoint/2010/main" val="6589125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二维数组元素的初始化</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838200" y="1825624"/>
            <a:ext cx="10515600" cy="3721735"/>
          </a:xfrm>
        </p:spPr>
        <p:txBody>
          <a:bodyPr>
            <a:normAutofit fontScale="92500" lnSpcReduction="10000"/>
          </a:bodyPr>
          <a:lstStyle/>
          <a:p>
            <a:r>
              <a:rPr lang="zh-CN" altLang="en-US" dirty="0">
                <a:latin typeface="楷体" panose="02010609060101010101" pitchFamily="49" charset="-122"/>
                <a:ea typeface="楷体" panose="02010609060101010101" pitchFamily="49" charset="-122"/>
              </a:rPr>
              <a:t>二维数组的初始化</a:t>
            </a:r>
          </a:p>
          <a:p>
            <a:r>
              <a:rPr lang="zh-CN" altLang="en-US" dirty="0">
                <a:latin typeface="楷体" panose="02010609060101010101" pitchFamily="49" charset="-122"/>
                <a:ea typeface="楷体" panose="02010609060101010101" pitchFamily="49" charset="-122"/>
              </a:rPr>
              <a:t>　　二维数组的初始化和一维数组类似。可以将每一行分开来写在各自的括号里，也可以把所有数据写在一个括号里。</a:t>
            </a:r>
          </a:p>
          <a:p>
            <a:r>
              <a:rPr lang="zh-CN" altLang="en-US" dirty="0">
                <a:latin typeface="楷体" panose="02010609060101010101" pitchFamily="49" charset="-122"/>
                <a:ea typeface="楷体" panose="02010609060101010101" pitchFamily="49" charset="-122"/>
              </a:rPr>
              <a:t>　　例如：</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int direct[4][2] = {{1,0},{0,1},{-1,0},{0,-1}}</a:t>
            </a:r>
          </a:p>
          <a:p>
            <a:r>
              <a:rPr lang="en-US" altLang="zh-CN" dirty="0">
                <a:latin typeface="楷体" panose="02010609060101010101" pitchFamily="49" charset="-122"/>
                <a:ea typeface="楷体" panose="02010609060101010101" pitchFamily="49" charset="-122"/>
              </a:rPr>
              <a:t>       int direct[4][2] = {1,0,0,1,-1,0,0,-1}               //</a:t>
            </a:r>
            <a:r>
              <a:rPr lang="zh-CN" altLang="en-US" dirty="0">
                <a:latin typeface="楷体" panose="02010609060101010101" pitchFamily="49" charset="-122"/>
                <a:ea typeface="楷体" panose="02010609060101010101" pitchFamily="49" charset="-122"/>
              </a:rPr>
              <a:t>尽量不要用</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举例：两个人约定好放学后在学校集合，具体哪里？不知道，比如小卖部，教学楼还是操场？不然找不到，人会乱跑</a:t>
            </a:r>
          </a:p>
        </p:txBody>
      </p:sp>
    </p:spTree>
    <p:extLst>
      <p:ext uri="{BB962C8B-B14F-4D97-AF65-F5344CB8AC3E}">
        <p14:creationId xmlns:p14="http://schemas.microsoft.com/office/powerpoint/2010/main" val="16993723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字符数组</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838200" y="1825624"/>
            <a:ext cx="10515600" cy="4030889"/>
          </a:xfrm>
        </p:spPr>
        <p:txBody>
          <a:bodyPr>
            <a:normAutofit fontScale="62500" lnSpcReduction="20000"/>
          </a:bodyPr>
          <a:lstStyle/>
          <a:p>
            <a:r>
              <a:rPr lang="zh-CN" altLang="en-US" dirty="0">
                <a:latin typeface="楷体" panose="02010609060101010101" pitchFamily="49" charset="-122"/>
                <a:ea typeface="楷体" panose="02010609060101010101" pitchFamily="49" charset="-122"/>
              </a:rPr>
              <a:t>无论数组的下标有几个，类型如何，但数组中全体元素的类型必须相同。数组元素的类型可以是任何类型，当它是字符型时，我们称它为字符数组。由于字符数组与字符类型的应用是计算机非数值处理的重要方面之一，所以我们把它们两个放在一起进行讨论。</a:t>
            </a:r>
          </a:p>
          <a:p>
            <a:r>
              <a:rPr lang="zh-CN" altLang="en-US" dirty="0">
                <a:latin typeface="楷体" panose="02010609060101010101" pitchFamily="49" charset="-122"/>
                <a:ea typeface="楷体" panose="02010609060101010101" pitchFamily="49" charset="-122"/>
              </a:rPr>
              <a:t>　　下面我们举例说明字符数组的应用。</a:t>
            </a:r>
          </a:p>
          <a:p>
            <a:r>
              <a:rPr lang="zh-CN" altLang="en-US" dirty="0">
                <a:latin typeface="楷体" panose="02010609060101010101" pitchFamily="49" charset="-122"/>
                <a:ea typeface="楷体" panose="02010609060101010101" pitchFamily="49" charset="-122"/>
              </a:rPr>
              <a:t>　　</a:t>
            </a:r>
          </a:p>
          <a:p>
            <a:r>
              <a:rPr lang="zh-CN" altLang="en-US" dirty="0">
                <a:latin typeface="楷体" panose="02010609060101010101" pitchFamily="49" charset="-122"/>
                <a:ea typeface="楷体" panose="02010609060101010101" pitchFamily="49" charset="-122"/>
              </a:rPr>
              <a:t>　　一、字符类型</a:t>
            </a:r>
          </a:p>
          <a:p>
            <a:r>
              <a:rPr lang="zh-CN" altLang="en-US" dirty="0">
                <a:latin typeface="楷体" panose="02010609060101010101" pitchFamily="49" charset="-122"/>
                <a:ea typeface="楷体" panose="02010609060101010101" pitchFamily="49" charset="-122"/>
              </a:rPr>
              <a:t>　　字符类型为由一个字符组成的字符常量或字符变量。</a:t>
            </a:r>
          </a:p>
          <a:p>
            <a:r>
              <a:rPr lang="zh-CN" altLang="en-US" dirty="0">
                <a:latin typeface="楷体" panose="02010609060101010101" pitchFamily="49" charset="-122"/>
                <a:ea typeface="楷体" panose="02010609060101010101" pitchFamily="49" charset="-122"/>
              </a:rPr>
              <a:t>　　字符常量定义</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const</a:t>
            </a:r>
            <a:r>
              <a:rPr lang="zh-CN" altLang="en-US" dirty="0">
                <a:latin typeface="楷体" panose="02010609060101010101" pitchFamily="49" charset="-122"/>
                <a:ea typeface="楷体" panose="02010609060101010101" pitchFamily="49" charset="-122"/>
              </a:rPr>
              <a:t>　</a:t>
            </a:r>
          </a:p>
          <a:p>
            <a:r>
              <a:rPr lang="zh-CN" altLang="en-US" dirty="0">
                <a:latin typeface="楷体" panose="02010609060101010101" pitchFamily="49" charset="-122"/>
                <a:ea typeface="楷体" panose="02010609060101010101" pitchFamily="49" charset="-122"/>
              </a:rPr>
              <a:t>　　　　　　字符常量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字符’</a:t>
            </a:r>
          </a:p>
          <a:p>
            <a:r>
              <a:rPr lang="zh-CN" altLang="en-US" dirty="0">
                <a:latin typeface="楷体" panose="02010609060101010101" pitchFamily="49" charset="-122"/>
                <a:ea typeface="楷体" panose="02010609060101010101" pitchFamily="49" charset="-122"/>
              </a:rPr>
              <a:t>　　字符变量定义</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char </a:t>
            </a:r>
            <a:r>
              <a:rPr lang="zh-CN" altLang="en-US" dirty="0">
                <a:latin typeface="楷体" panose="02010609060101010101" pitchFamily="49" charset="-122"/>
                <a:ea typeface="楷体" panose="02010609060101010101" pitchFamily="49" charset="-122"/>
              </a:rPr>
              <a:t>字符变量</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字符类型是一个有序类型</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字符的大小顺序按其</a:t>
            </a:r>
            <a:r>
              <a:rPr lang="en-US" altLang="zh-CN" dirty="0" err="1">
                <a:latin typeface="楷体" panose="02010609060101010101" pitchFamily="49" charset="-122"/>
                <a:ea typeface="楷体" panose="02010609060101010101" pitchFamily="49" charset="-122"/>
              </a:rPr>
              <a:t>ASCⅡ</a:t>
            </a:r>
            <a:r>
              <a:rPr lang="zh-CN" altLang="en-US" dirty="0">
                <a:latin typeface="楷体" panose="02010609060101010101" pitchFamily="49" charset="-122"/>
                <a:ea typeface="楷体" panose="02010609060101010101" pitchFamily="49" charset="-122"/>
              </a:rPr>
              <a:t>代码的大小而定。</a:t>
            </a:r>
          </a:p>
          <a:p>
            <a:endParaRPr lang="zh-CN" altLang="en-US"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27703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字符数组定义</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838200" y="1825624"/>
            <a:ext cx="10515600" cy="4030889"/>
          </a:xfrm>
        </p:spPr>
        <p:txBody>
          <a:bodyPr>
            <a:normAutofit fontScale="77500" lnSpcReduction="20000"/>
          </a:bodyPr>
          <a:lstStyle/>
          <a:p>
            <a:r>
              <a:rPr lang="zh-CN" altLang="en-US" dirty="0">
                <a:latin typeface="楷体" panose="02010609060101010101" pitchFamily="49" charset="-122"/>
                <a:ea typeface="楷体" panose="02010609060101010101" pitchFamily="49" charset="-122"/>
              </a:rPr>
              <a:t>字符数组是指元素为字符的数组。字符数组是用来存放字符序列或字符串的。字符数组也有一维、二维和三维之分。</a:t>
            </a:r>
          </a:p>
          <a:p>
            <a:endParaRPr lang="zh-CN" altLang="en-US"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、字符数组的定义格式</a:t>
            </a:r>
          </a:p>
          <a:p>
            <a:r>
              <a:rPr lang="zh-CN" altLang="en-US" dirty="0">
                <a:latin typeface="楷体" panose="02010609060101010101" pitchFamily="49" charset="-122"/>
                <a:ea typeface="楷体" panose="02010609060101010101" pitchFamily="49" charset="-122"/>
              </a:rPr>
              <a:t>　　字符数组定义格式同于一般数组，所不同的是数组类型是字符型，第一个元素同样是从</a:t>
            </a:r>
            <a:r>
              <a:rPr lang="en-US" altLang="zh-CN" dirty="0">
                <a:latin typeface="楷体" panose="02010609060101010101" pitchFamily="49" charset="-122"/>
                <a:ea typeface="楷体" panose="02010609060101010101" pitchFamily="49" charset="-122"/>
              </a:rPr>
              <a:t>ch1[0]</a:t>
            </a:r>
            <a:r>
              <a:rPr lang="zh-CN" altLang="en-US" dirty="0">
                <a:latin typeface="楷体" panose="02010609060101010101" pitchFamily="49" charset="-122"/>
                <a:ea typeface="楷体" panose="02010609060101010101" pitchFamily="49" charset="-122"/>
              </a:rPr>
              <a:t>开始，而不是</a:t>
            </a:r>
            <a:r>
              <a:rPr lang="en-US" altLang="zh-CN" dirty="0">
                <a:latin typeface="楷体" panose="02010609060101010101" pitchFamily="49" charset="-122"/>
                <a:ea typeface="楷体" panose="02010609060101010101" pitchFamily="49" charset="-122"/>
              </a:rPr>
              <a:t>ch1[1]</a:t>
            </a:r>
            <a:r>
              <a:rPr lang="zh-CN" altLang="en-US" dirty="0">
                <a:latin typeface="楷体" panose="02010609060101010101" pitchFamily="49" charset="-122"/>
                <a:ea typeface="楷体" panose="02010609060101010101" pitchFamily="49" charset="-122"/>
              </a:rPr>
              <a:t>。具体格式如下：</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存储类型</a:t>
            </a:r>
            <a:r>
              <a:rPr lang="en-US" altLang="zh-CN" dirty="0">
                <a:latin typeface="楷体" panose="02010609060101010101" pitchFamily="49" charset="-122"/>
                <a:ea typeface="楷体" panose="02010609060101010101" pitchFamily="49" charset="-122"/>
              </a:rPr>
              <a:t>] char </a:t>
            </a:r>
            <a:r>
              <a:rPr lang="zh-CN" altLang="en-US" dirty="0">
                <a:latin typeface="楷体" panose="02010609060101010101" pitchFamily="49" charset="-122"/>
                <a:ea typeface="楷体" panose="02010609060101010101" pitchFamily="49" charset="-122"/>
              </a:rPr>
              <a:t>数组名</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常量表达式</a:t>
            </a:r>
            <a:r>
              <a:rPr lang="en-US" altLang="zh-CN" dirty="0">
                <a:latin typeface="楷体" panose="02010609060101010101" pitchFamily="49" charset="-122"/>
                <a:ea typeface="楷体" panose="02010609060101010101" pitchFamily="49" charset="-122"/>
              </a:rPr>
              <a:t>1]…</a:t>
            </a:r>
          </a:p>
          <a:p>
            <a:r>
              <a:rPr lang="zh-CN" altLang="en-US" dirty="0">
                <a:latin typeface="楷体" panose="02010609060101010101" pitchFamily="49" charset="-122"/>
                <a:ea typeface="楷体" panose="02010609060101010101" pitchFamily="49" charset="-122"/>
              </a:rPr>
              <a:t>　　例如：</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char ch1[5];                //</a:t>
            </a:r>
            <a:r>
              <a:rPr lang="zh-CN" altLang="en-US" dirty="0">
                <a:latin typeface="楷体" panose="02010609060101010101" pitchFamily="49" charset="-122"/>
                <a:ea typeface="楷体" panose="02010609060101010101" pitchFamily="49" charset="-122"/>
              </a:rPr>
              <a:t>数组</a:t>
            </a:r>
            <a:r>
              <a:rPr lang="en-US" altLang="zh-CN" dirty="0">
                <a:latin typeface="楷体" panose="02010609060101010101" pitchFamily="49" charset="-122"/>
                <a:ea typeface="楷体" panose="02010609060101010101" pitchFamily="49" charset="-122"/>
              </a:rPr>
              <a:t>ch1</a:t>
            </a:r>
            <a:r>
              <a:rPr lang="zh-CN" altLang="en-US" dirty="0">
                <a:latin typeface="楷体" panose="02010609060101010101" pitchFamily="49" charset="-122"/>
                <a:ea typeface="楷体" panose="02010609060101010101" pitchFamily="49" charset="-122"/>
              </a:rPr>
              <a:t>是一个具有</a:t>
            </a: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个字符元素的一维字符数组</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char ch2[3][5];            //</a:t>
            </a:r>
            <a:r>
              <a:rPr lang="zh-CN" altLang="en-US" dirty="0">
                <a:latin typeface="楷体" panose="02010609060101010101" pitchFamily="49" charset="-122"/>
                <a:ea typeface="楷体" panose="02010609060101010101" pitchFamily="49" charset="-122"/>
              </a:rPr>
              <a:t>数组</a:t>
            </a:r>
            <a:r>
              <a:rPr lang="en-US" altLang="zh-CN" dirty="0">
                <a:latin typeface="楷体" panose="02010609060101010101" pitchFamily="49" charset="-122"/>
                <a:ea typeface="楷体" panose="02010609060101010101" pitchFamily="49" charset="-122"/>
              </a:rPr>
              <a:t>ch2</a:t>
            </a:r>
            <a:r>
              <a:rPr lang="zh-CN" altLang="en-US" dirty="0">
                <a:latin typeface="楷体" panose="02010609060101010101" pitchFamily="49" charset="-122"/>
                <a:ea typeface="楷体" panose="02010609060101010101" pitchFamily="49" charset="-122"/>
              </a:rPr>
              <a:t>是一个具有</a:t>
            </a:r>
            <a:r>
              <a:rPr lang="en-US" altLang="zh-CN" dirty="0">
                <a:latin typeface="楷体" panose="02010609060101010101" pitchFamily="49" charset="-122"/>
                <a:ea typeface="楷体" panose="02010609060101010101" pitchFamily="49" charset="-122"/>
              </a:rPr>
              <a:t>15</a:t>
            </a:r>
            <a:r>
              <a:rPr lang="zh-CN" altLang="en-US" dirty="0">
                <a:latin typeface="楷体" panose="02010609060101010101" pitchFamily="49" charset="-122"/>
                <a:ea typeface="楷体" panose="02010609060101010101" pitchFamily="49" charset="-122"/>
              </a:rPr>
              <a:t>个字符元素的二维字符数组</a:t>
            </a:r>
          </a:p>
        </p:txBody>
      </p:sp>
    </p:spTree>
    <p:extLst>
      <p:ext uri="{BB962C8B-B14F-4D97-AF65-F5344CB8AC3E}">
        <p14:creationId xmlns:p14="http://schemas.microsoft.com/office/powerpoint/2010/main" val="2088956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字符数组赋值</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838200" y="1825624"/>
            <a:ext cx="10515600" cy="4030889"/>
          </a:xfrm>
        </p:spPr>
        <p:txBody>
          <a:bodyPr>
            <a:normAutofit fontScale="62500" lnSpcReduction="20000"/>
          </a:bodyPr>
          <a:lstStyle/>
          <a:p>
            <a:r>
              <a:rPr lang="zh-CN" altLang="en-US" dirty="0">
                <a:latin typeface="楷体" panose="02010609060101010101" pitchFamily="49" charset="-122"/>
                <a:ea typeface="楷体" panose="02010609060101010101" pitchFamily="49" charset="-122"/>
              </a:rPr>
              <a:t>字符数组的赋值</a:t>
            </a:r>
          </a:p>
          <a:p>
            <a:r>
              <a:rPr lang="zh-CN" altLang="en-US" dirty="0">
                <a:latin typeface="楷体" panose="02010609060101010101" pitchFamily="49" charset="-122"/>
                <a:ea typeface="楷体" panose="02010609060101010101" pitchFamily="49" charset="-122"/>
              </a:rPr>
              <a:t>　　字符数组赋值类似于一维数组，赋值分为数组的初始化和数组元素的赋值。初始化的方式有用字符初始化和用字符串初始化两种，也有用初始值表进行初始化的。</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用字符初始化数组</a:t>
            </a:r>
          </a:p>
          <a:p>
            <a:r>
              <a:rPr lang="zh-CN" altLang="en-US" dirty="0">
                <a:latin typeface="楷体" panose="02010609060101010101" pitchFamily="49" charset="-122"/>
                <a:ea typeface="楷体" panose="02010609060101010101" pitchFamily="49" charset="-122"/>
              </a:rPr>
              <a:t>　　例如：</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char chr1[5]={‘</a:t>
            </a:r>
            <a:r>
              <a:rPr lang="en-US" altLang="zh-CN" dirty="0" err="1">
                <a:latin typeface="楷体" panose="02010609060101010101" pitchFamily="49" charset="-122"/>
                <a:ea typeface="楷体" panose="02010609060101010101" pitchFamily="49" charset="-122"/>
              </a:rPr>
              <a:t>a’,‘b’,‘c’,‘d’,‘e</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初始值表中的每个数据项是一个字符，用字符给数组</a:t>
            </a:r>
            <a:r>
              <a:rPr lang="en-US" altLang="zh-CN" dirty="0">
                <a:latin typeface="楷体" panose="02010609060101010101" pitchFamily="49" charset="-122"/>
                <a:ea typeface="楷体" panose="02010609060101010101" pitchFamily="49" charset="-122"/>
              </a:rPr>
              <a:t>chr1</a:t>
            </a:r>
            <a:r>
              <a:rPr lang="zh-CN" altLang="en-US" dirty="0">
                <a:latin typeface="楷体" panose="02010609060101010101" pitchFamily="49" charset="-122"/>
                <a:ea typeface="楷体" panose="02010609060101010101" pitchFamily="49" charset="-122"/>
              </a:rPr>
              <a:t>的各个元素初始化。当初始值个数少于元素个数时，从首元素开始赋值，剩余元素默认为空字符。</a:t>
            </a:r>
          </a:p>
          <a:p>
            <a:r>
              <a:rPr lang="zh-CN" altLang="en-US" dirty="0">
                <a:latin typeface="楷体" panose="02010609060101010101" pitchFamily="49" charset="-122"/>
                <a:ea typeface="楷体" panose="02010609060101010101" pitchFamily="49" charset="-122"/>
              </a:rPr>
              <a:t>　　字符数组中也可以存放若干个字符，也可以来存放字符串。两者的区别是字符串有一结束符</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。反过来说，在一维字符数组中存放着带有结束符的若干个字符称为字符串。字符串是一维数组，但是一维字符数组不等于字符串。</a:t>
            </a:r>
          </a:p>
          <a:p>
            <a:r>
              <a:rPr lang="zh-CN" altLang="en-US" dirty="0">
                <a:latin typeface="楷体" panose="02010609060101010101" pitchFamily="49" charset="-122"/>
                <a:ea typeface="楷体" panose="02010609060101010101" pitchFamily="49" charset="-122"/>
              </a:rPr>
              <a:t>　　例如：</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char chr2[5]={‘</a:t>
            </a:r>
            <a:r>
              <a:rPr lang="en-US" altLang="zh-CN" dirty="0" err="1">
                <a:latin typeface="楷体" panose="02010609060101010101" pitchFamily="49" charset="-122"/>
                <a:ea typeface="楷体" panose="02010609060101010101" pitchFamily="49" charset="-122"/>
              </a:rPr>
              <a:t>a’,‘b’,‘c’,‘d</a:t>
            </a:r>
            <a:r>
              <a:rPr lang="en-US" altLang="zh-CN" dirty="0">
                <a:latin typeface="楷体" panose="02010609060101010101" pitchFamily="49" charset="-122"/>
                <a:ea typeface="楷体" panose="02010609060101010101" pitchFamily="49" charset="-122"/>
              </a:rPr>
              <a:t>’,‘\0’}; </a:t>
            </a:r>
            <a:r>
              <a:rPr lang="zh-CN" altLang="en-US" dirty="0">
                <a:latin typeface="楷体" panose="02010609060101010101" pitchFamily="49" charset="-122"/>
                <a:ea typeface="楷体" panose="02010609060101010101" pitchFamily="49" charset="-122"/>
              </a:rPr>
              <a:t>即在数组</a:t>
            </a:r>
            <a:r>
              <a:rPr lang="en-US" altLang="zh-CN" dirty="0">
                <a:latin typeface="楷体" panose="02010609060101010101" pitchFamily="49" charset="-122"/>
                <a:ea typeface="楷体" panose="02010609060101010101" pitchFamily="49" charset="-122"/>
              </a:rPr>
              <a:t>chr2</a:t>
            </a:r>
            <a:r>
              <a:rPr lang="zh-CN" altLang="en-US" dirty="0">
                <a:latin typeface="楷体" panose="02010609060101010101" pitchFamily="49" charset="-122"/>
                <a:ea typeface="楷体" panose="02010609060101010101" pitchFamily="49" charset="-122"/>
              </a:rPr>
              <a:t>中存放着一个字符串“</a:t>
            </a:r>
            <a:r>
              <a:rPr lang="en-US" altLang="zh-CN" dirty="0" err="1">
                <a:latin typeface="楷体" panose="02010609060101010101" pitchFamily="49" charset="-122"/>
                <a:ea typeface="楷体" panose="02010609060101010101" pitchFamily="49" charset="-122"/>
              </a:rPr>
              <a:t>abcd</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54149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4A75-8F39-AC88-99C3-D0676212556B}"/>
              </a:ext>
            </a:extLst>
          </p:cNvPr>
          <p:cNvSpPr>
            <a:spLocks noGrp="1"/>
          </p:cNvSpPr>
          <p:nvPr>
            <p:ph type="title"/>
          </p:nvPr>
        </p:nvSpPr>
        <p:spPr/>
        <p:txBody>
          <a:bodyPr/>
          <a:lstStyle/>
          <a:p>
            <a:r>
              <a:rPr lang="zh-CN" altLang="en-US" dirty="0"/>
              <a:t>字符数组赋值</a:t>
            </a:r>
          </a:p>
        </p:txBody>
      </p:sp>
      <p:sp>
        <p:nvSpPr>
          <p:cNvPr id="3" name="内容占位符 2">
            <a:extLst>
              <a:ext uri="{FF2B5EF4-FFF2-40B4-BE49-F238E27FC236}">
                <a16:creationId xmlns:a16="http://schemas.microsoft.com/office/drawing/2014/main" id="{A4C41A01-F135-514D-F7ED-AC8A661AA5F2}"/>
              </a:ext>
            </a:extLst>
          </p:cNvPr>
          <p:cNvSpPr>
            <a:spLocks noGrp="1"/>
          </p:cNvSpPr>
          <p:nvPr>
            <p:ph idx="1"/>
          </p:nvPr>
        </p:nvSpPr>
        <p:spPr>
          <a:xfrm>
            <a:off x="838200" y="1825624"/>
            <a:ext cx="10515600" cy="4030889"/>
          </a:xfrm>
        </p:spPr>
        <p:txBody>
          <a:bodyPr>
            <a:normAutofit fontScale="32500" lnSpcReduction="20000"/>
          </a:bodyPr>
          <a:lstStyle/>
          <a:p>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用字符串初始化数组</a:t>
            </a:r>
          </a:p>
          <a:p>
            <a:r>
              <a:rPr lang="zh-CN" altLang="en-US" dirty="0">
                <a:latin typeface="楷体" panose="02010609060101010101" pitchFamily="49" charset="-122"/>
                <a:ea typeface="楷体" panose="02010609060101010101" pitchFamily="49" charset="-122"/>
              </a:rPr>
              <a:t>　　用一个字符串初始化一个一维字符数组，可以写成下列形式：</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char chr2[5]=“</a:t>
            </a:r>
            <a:r>
              <a:rPr lang="en-US" altLang="zh-CN" dirty="0" err="1">
                <a:latin typeface="楷体" panose="02010609060101010101" pitchFamily="49" charset="-122"/>
                <a:ea typeface="楷体" panose="02010609060101010101" pitchFamily="49" charset="-122"/>
              </a:rPr>
              <a:t>abcd</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使用此格式均要注意字符串的长度应小于字符数组的大小或等于字符数组的大小减</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。同理，对二维字符数组来讲，可存放若干个字符串。可使用由若干个字符串组成的初始值表给二维字符数组初始化。</a:t>
            </a:r>
          </a:p>
          <a:p>
            <a:r>
              <a:rPr lang="zh-CN" altLang="en-US" dirty="0">
                <a:latin typeface="楷体" panose="02010609060101010101" pitchFamily="49" charset="-122"/>
                <a:ea typeface="楷体" panose="02010609060101010101" pitchFamily="49" charset="-122"/>
              </a:rPr>
              <a:t>　　例如：</a:t>
            </a:r>
            <a:r>
              <a:rPr lang="en-US" altLang="zh-CN" dirty="0">
                <a:latin typeface="楷体" panose="02010609060101010101" pitchFamily="49" charset="-122"/>
                <a:ea typeface="楷体" panose="02010609060101010101" pitchFamily="49" charset="-122"/>
              </a:rPr>
              <a:t>char chr3[3][4]={“</a:t>
            </a:r>
            <a:r>
              <a:rPr lang="en-US" altLang="zh-CN" dirty="0" err="1">
                <a:latin typeface="楷体" panose="02010609060101010101" pitchFamily="49" charset="-122"/>
                <a:ea typeface="楷体" panose="02010609060101010101" pitchFamily="49" charset="-122"/>
              </a:rPr>
              <a:t>abc</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mno</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xyz</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在数组</a:t>
            </a:r>
            <a:r>
              <a:rPr lang="en-US" altLang="zh-CN" dirty="0">
                <a:latin typeface="楷体" panose="02010609060101010101" pitchFamily="49" charset="-122"/>
                <a:ea typeface="楷体" panose="02010609060101010101" pitchFamily="49" charset="-122"/>
              </a:rPr>
              <a:t>ch3</a:t>
            </a:r>
            <a:r>
              <a:rPr lang="zh-CN" altLang="en-US" dirty="0">
                <a:latin typeface="楷体" panose="02010609060101010101" pitchFamily="49" charset="-122"/>
                <a:ea typeface="楷体" panose="02010609060101010101" pitchFamily="49" charset="-122"/>
              </a:rPr>
              <a:t>中存放</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个字符串，每个字符串的长度不得大于</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数组元素赋值</a:t>
            </a:r>
          </a:p>
          <a:p>
            <a:r>
              <a:rPr lang="zh-CN" altLang="en-US" dirty="0">
                <a:latin typeface="楷体" panose="02010609060101010101" pitchFamily="49" charset="-122"/>
                <a:ea typeface="楷体" panose="02010609060101010101" pitchFamily="49" charset="-122"/>
              </a:rPr>
              <a:t>　　    字符数组的赋值是给该字符数组的各个元素赋一个字符值。</a:t>
            </a:r>
          </a:p>
          <a:p>
            <a:r>
              <a:rPr lang="zh-CN" altLang="en-US" dirty="0">
                <a:latin typeface="楷体" panose="02010609060101010101" pitchFamily="49" charset="-122"/>
                <a:ea typeface="楷体" panose="02010609060101010101" pitchFamily="49" charset="-122"/>
              </a:rPr>
              <a:t>　　例如：</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char chr[3];</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chr[0]=‘a’; chr[1]=‘</a:t>
            </a:r>
            <a:r>
              <a:rPr lang="en-US" altLang="zh-CN" dirty="0" err="1">
                <a:latin typeface="楷体" panose="02010609060101010101" pitchFamily="49" charset="-122"/>
                <a:ea typeface="楷体" panose="02010609060101010101" pitchFamily="49" charset="-122"/>
              </a:rPr>
              <a:t>b’;chr</a:t>
            </a:r>
            <a:r>
              <a:rPr lang="en-US" altLang="zh-CN" dirty="0">
                <a:latin typeface="楷体" panose="02010609060101010101" pitchFamily="49" charset="-122"/>
                <a:ea typeface="楷体" panose="02010609060101010101" pitchFamily="49" charset="-122"/>
              </a:rPr>
              <a:t>[2]=‘c’;</a:t>
            </a:r>
          </a:p>
          <a:p>
            <a:r>
              <a:rPr lang="zh-CN" altLang="en-US" dirty="0">
                <a:latin typeface="楷体" panose="02010609060101010101" pitchFamily="49" charset="-122"/>
                <a:ea typeface="楷体" panose="02010609060101010101" pitchFamily="49" charset="-122"/>
              </a:rPr>
              <a:t>　　对二维、三维字符数组也是如此。当需要将一个数组的全部元素值赋予另一数组时，不可以用数组名直接赋值的方式，要使用字符串拷贝函数来完成。</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字符常量和字符串常量的区别</a:t>
            </a:r>
          </a:p>
          <a:p>
            <a:r>
              <a:rPr lang="zh-CN" altLang="en-US" dirty="0">
                <a:latin typeface="楷体" panose="02010609060101010101" pitchFamily="49" charset="-122"/>
                <a:ea typeface="楷体" panose="02010609060101010101" pitchFamily="49" charset="-122"/>
              </a:rPr>
              <a:t>　　①两者的定界符不同，字符常量由单引号括起来，字符串常量由双引号括起来。</a:t>
            </a:r>
          </a:p>
          <a:p>
            <a:r>
              <a:rPr lang="zh-CN" altLang="en-US" dirty="0">
                <a:latin typeface="楷体" panose="02010609060101010101" pitchFamily="49" charset="-122"/>
                <a:ea typeface="楷体" panose="02010609060101010101" pitchFamily="49" charset="-122"/>
              </a:rPr>
              <a:t>　　②字符常量只能是单个字符，字符串常量则可以是多个字符。</a:t>
            </a:r>
          </a:p>
          <a:p>
            <a:r>
              <a:rPr lang="zh-CN" altLang="en-US" dirty="0">
                <a:latin typeface="楷体" panose="02010609060101010101" pitchFamily="49" charset="-122"/>
                <a:ea typeface="楷体" panose="02010609060101010101" pitchFamily="49" charset="-122"/>
              </a:rPr>
              <a:t>　　③可以把一个字符常量赋给一个字符变量，但不能把一个字符串常量赋给一个字符变量。</a:t>
            </a:r>
          </a:p>
          <a:p>
            <a:r>
              <a:rPr lang="zh-CN" altLang="en-US" dirty="0">
                <a:latin typeface="楷体" panose="02010609060101010101" pitchFamily="49" charset="-122"/>
                <a:ea typeface="楷体" panose="02010609060101010101" pitchFamily="49" charset="-122"/>
              </a:rPr>
              <a:t>　　④字符常量占一个字节，而字符串常量占用字节数等于字符串的字节数加</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。增加的一个字节中存放字符串结束标志‘</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。例如：字符常量‘</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占一个字节，字符串常量“</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占二个字节。</a:t>
            </a:r>
          </a:p>
        </p:txBody>
      </p:sp>
    </p:spTree>
    <p:extLst>
      <p:ext uri="{BB962C8B-B14F-4D97-AF65-F5344CB8AC3E}">
        <p14:creationId xmlns:p14="http://schemas.microsoft.com/office/powerpoint/2010/main" val="29864173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29918-1B87-73AE-BC7E-E6617896EED4}"/>
              </a:ext>
            </a:extLst>
          </p:cNvPr>
          <p:cNvSpPr>
            <a:spLocks noGrp="1"/>
          </p:cNvSpPr>
          <p:nvPr>
            <p:ph type="title"/>
          </p:nvPr>
        </p:nvSpPr>
        <p:spPr/>
        <p:txBody>
          <a:bodyPr/>
          <a:lstStyle/>
          <a:p>
            <a:r>
              <a:rPr lang="zh-CN" altLang="en-US" dirty="0"/>
              <a:t>字符串</a:t>
            </a:r>
          </a:p>
        </p:txBody>
      </p:sp>
      <p:sp>
        <p:nvSpPr>
          <p:cNvPr id="3" name="内容占位符 2">
            <a:extLst>
              <a:ext uri="{FF2B5EF4-FFF2-40B4-BE49-F238E27FC236}">
                <a16:creationId xmlns:a16="http://schemas.microsoft.com/office/drawing/2014/main" id="{BD534375-F27A-CEB0-70C0-9BE4D99A0FF6}"/>
              </a:ext>
            </a:extLst>
          </p:cNvPr>
          <p:cNvSpPr>
            <a:spLocks noGrp="1"/>
          </p:cNvSpPr>
          <p:nvPr>
            <p:ph idx="1"/>
          </p:nvPr>
        </p:nvSpPr>
        <p:spPr/>
        <p:txBody>
          <a:bodyPr>
            <a:normAutofit fontScale="32500" lnSpcReduction="20000"/>
          </a:bodyPr>
          <a:lstStyle/>
          <a:p>
            <a:r>
              <a:rPr lang="zh-CN" altLang="en-US" dirty="0">
                <a:latin typeface="楷体" panose="02010609060101010101" pitchFamily="49" charset="-122"/>
                <a:ea typeface="楷体" panose="02010609060101010101" pitchFamily="49" charset="-122"/>
              </a:rPr>
              <a:t>字符串可以作为一维字符数组来处理，那么字符串的输入和输出也可以按照数组元素来处理，本节不再做介绍。本节仅介绍将字符串作为一个整体进行输入和输出的语句。</a:t>
            </a:r>
          </a:p>
          <a:p>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、输入</a:t>
            </a:r>
          </a:p>
          <a:p>
            <a:r>
              <a:rPr lang="zh-CN" altLang="en-US" dirty="0">
                <a:latin typeface="楷体" panose="02010609060101010101" pitchFamily="49" charset="-122"/>
                <a:ea typeface="楷体" panose="02010609060101010101" pitchFamily="49" charset="-122"/>
              </a:rPr>
              <a:t>　　从键盘输入一个字符数组可以使用</a:t>
            </a:r>
            <a:r>
              <a:rPr lang="en-US" altLang="zh-CN" dirty="0" err="1">
                <a:latin typeface="楷体" panose="02010609060101010101" pitchFamily="49" charset="-122"/>
                <a:ea typeface="楷体" panose="02010609060101010101" pitchFamily="49" charset="-122"/>
              </a:rPr>
              <a:t>scanf</a:t>
            </a:r>
            <a:r>
              <a:rPr lang="zh-CN" altLang="en-US" dirty="0">
                <a:latin typeface="楷体" panose="02010609060101010101" pitchFamily="49" charset="-122"/>
                <a:ea typeface="楷体" panose="02010609060101010101" pitchFamily="49" charset="-122"/>
              </a:rPr>
              <a:t>语句或</a:t>
            </a:r>
            <a:r>
              <a:rPr lang="en-US" altLang="zh-CN" dirty="0">
                <a:latin typeface="楷体" panose="02010609060101010101" pitchFamily="49" charset="-122"/>
                <a:ea typeface="楷体" panose="02010609060101010101" pitchFamily="49" charset="-122"/>
              </a:rPr>
              <a:t>gets</a:t>
            </a:r>
            <a:r>
              <a:rPr lang="zh-CN" altLang="en-US" dirty="0">
                <a:latin typeface="楷体" panose="02010609060101010101" pitchFamily="49" charset="-122"/>
                <a:ea typeface="楷体" panose="02010609060101010101" pitchFamily="49" charset="-122"/>
              </a:rPr>
              <a:t>语句。</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(1)</a:t>
            </a:r>
            <a:r>
              <a:rPr lang="en-US" altLang="zh-CN" dirty="0" err="1">
                <a:latin typeface="楷体" panose="02010609060101010101" pitchFamily="49" charset="-122"/>
                <a:ea typeface="楷体" panose="02010609060101010101" pitchFamily="49" charset="-122"/>
              </a:rPr>
              <a:t>scanf</a:t>
            </a:r>
            <a:r>
              <a:rPr lang="zh-CN" altLang="en-US" dirty="0">
                <a:latin typeface="楷体" panose="02010609060101010101" pitchFamily="49" charset="-122"/>
                <a:ea typeface="楷体" panose="02010609060101010101" pitchFamily="49" charset="-122"/>
              </a:rPr>
              <a:t>语句</a:t>
            </a:r>
          </a:p>
          <a:p>
            <a:r>
              <a:rPr lang="zh-CN" altLang="en-US" dirty="0">
                <a:latin typeface="楷体" panose="02010609060101010101" pitchFamily="49" charset="-122"/>
                <a:ea typeface="楷体" panose="02010609060101010101" pitchFamily="49" charset="-122"/>
              </a:rPr>
              <a:t>　　   格式：</a:t>
            </a:r>
            <a:r>
              <a:rPr lang="en-US" altLang="zh-CN" dirty="0" err="1">
                <a:latin typeface="楷体" panose="02010609060101010101" pitchFamily="49" charset="-122"/>
                <a:ea typeface="楷体" panose="02010609060101010101" pitchFamily="49" charset="-122"/>
              </a:rPr>
              <a:t>scanf</a:t>
            </a:r>
            <a:r>
              <a:rPr lang="en-US" altLang="zh-CN" dirty="0">
                <a:latin typeface="楷体" panose="02010609060101010101" pitchFamily="49" charset="-122"/>
                <a:ea typeface="楷体" panose="02010609060101010101" pitchFamily="49" charset="-122"/>
              </a:rPr>
              <a:t>(“%s”,</a:t>
            </a:r>
            <a:r>
              <a:rPr lang="zh-CN" altLang="en-US" dirty="0">
                <a:latin typeface="楷体" panose="02010609060101010101" pitchFamily="49" charset="-122"/>
                <a:ea typeface="楷体" panose="02010609060101010101" pitchFamily="49" charset="-122"/>
              </a:rPr>
              <a:t>字符串名称</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说明：</a:t>
            </a:r>
          </a:p>
          <a:p>
            <a:r>
              <a:rPr lang="zh-CN" altLang="en-US" dirty="0">
                <a:latin typeface="楷体" panose="02010609060101010101" pitchFamily="49" charset="-122"/>
                <a:ea typeface="楷体" panose="02010609060101010101" pitchFamily="49" charset="-122"/>
              </a:rPr>
              <a:t>　　①这里的字符串名称之前不加</a:t>
            </a:r>
            <a:r>
              <a:rPr lang="en-US" altLang="zh-CN" dirty="0">
                <a:latin typeface="楷体" panose="02010609060101010101" pitchFamily="49" charset="-122"/>
                <a:ea typeface="楷体" panose="02010609060101010101" pitchFamily="49" charset="-122"/>
              </a:rPr>
              <a:t>&amp;</a:t>
            </a:r>
            <a:r>
              <a:rPr lang="zh-CN" altLang="en-US" dirty="0">
                <a:latin typeface="楷体" panose="02010609060101010101" pitchFamily="49" charset="-122"/>
                <a:ea typeface="楷体" panose="02010609060101010101" pitchFamily="49" charset="-122"/>
              </a:rPr>
              <a:t>这个取地址符。例如：</a:t>
            </a:r>
            <a:r>
              <a:rPr lang="en-US" altLang="zh-CN" dirty="0" err="1">
                <a:latin typeface="楷体" panose="02010609060101010101" pitchFamily="49" charset="-122"/>
                <a:ea typeface="楷体" panose="02010609060101010101" pitchFamily="49" charset="-122"/>
              </a:rPr>
              <a:t>scanf</a:t>
            </a:r>
            <a:r>
              <a:rPr lang="en-US" altLang="zh-CN" dirty="0">
                <a:latin typeface="楷体" panose="02010609060101010101" pitchFamily="49" charset="-122"/>
                <a:ea typeface="楷体" panose="02010609060101010101" pitchFamily="49" charset="-122"/>
              </a:rPr>
              <a:t>(“%s”,&amp;s1)</a:t>
            </a:r>
            <a:r>
              <a:rPr lang="zh-CN" altLang="en-US" dirty="0">
                <a:latin typeface="楷体" panose="02010609060101010101" pitchFamily="49" charset="-122"/>
                <a:ea typeface="楷体" panose="02010609060101010101" pitchFamily="49" charset="-122"/>
              </a:rPr>
              <a:t>是错误的。</a:t>
            </a:r>
          </a:p>
          <a:p>
            <a:r>
              <a:rPr lang="zh-CN" altLang="en-US" dirty="0">
                <a:latin typeface="楷体" panose="02010609060101010101" pitchFamily="49" charset="-122"/>
                <a:ea typeface="楷体" panose="02010609060101010101" pitchFamily="49" charset="-122"/>
              </a:rPr>
              <a:t>　　②系统会自动在输入的字符串常量后添加‘</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标志，因此输入时，仅输入字符串的内容即可。</a:t>
            </a:r>
          </a:p>
          <a:p>
            <a:r>
              <a:rPr lang="zh-CN" altLang="en-US" dirty="0">
                <a:latin typeface="楷体" panose="02010609060101010101" pitchFamily="49" charset="-122"/>
                <a:ea typeface="楷体" panose="02010609060101010101" pitchFamily="49" charset="-122"/>
              </a:rPr>
              <a:t>　　③输入多个字符串时，以空格分隔。</a:t>
            </a:r>
          </a:p>
          <a:p>
            <a:r>
              <a:rPr lang="zh-CN" altLang="en-US" dirty="0">
                <a:latin typeface="楷体" panose="02010609060101010101" pitchFamily="49" charset="-122"/>
                <a:ea typeface="楷体" panose="02010609060101010101" pitchFamily="49" charset="-122"/>
              </a:rPr>
              <a:t>　　例如：</a:t>
            </a:r>
            <a:r>
              <a:rPr lang="en-US" altLang="zh-CN" dirty="0" err="1">
                <a:latin typeface="楷体" panose="02010609060101010101" pitchFamily="49" charset="-122"/>
                <a:ea typeface="楷体" panose="02010609060101010101" pitchFamily="49" charset="-122"/>
              </a:rPr>
              <a:t>scanf</a:t>
            </a:r>
            <a:r>
              <a:rPr lang="en-US" altLang="zh-CN" dirty="0">
                <a:latin typeface="楷体" panose="02010609060101010101" pitchFamily="49" charset="-122"/>
                <a:ea typeface="楷体" panose="02010609060101010101" pitchFamily="49" charset="-122"/>
              </a:rPr>
              <a:t>(“%s%s%s”,s1,s2,s3)</a:t>
            </a:r>
            <a:r>
              <a:rPr lang="zh-CN" altLang="en-US" dirty="0">
                <a:latin typeface="楷体" panose="02010609060101010101" pitchFamily="49" charset="-122"/>
                <a:ea typeface="楷体" panose="02010609060101010101" pitchFamily="49" charset="-122"/>
              </a:rPr>
              <a:t>；从键盘分别输入</a:t>
            </a:r>
            <a:r>
              <a:rPr lang="en-US" altLang="zh-CN" dirty="0">
                <a:latin typeface="楷体" panose="02010609060101010101" pitchFamily="49" charset="-122"/>
                <a:ea typeface="楷体" panose="02010609060101010101" pitchFamily="49" charset="-122"/>
              </a:rPr>
              <a:t>Let us go</a:t>
            </a:r>
            <a:r>
              <a:rPr lang="zh-CN" altLang="en-US" dirty="0">
                <a:latin typeface="楷体" panose="02010609060101010101" pitchFamily="49" charset="-122"/>
                <a:ea typeface="楷体" panose="02010609060101010101" pitchFamily="49" charset="-122"/>
              </a:rPr>
              <a:t>，则三个字符串分别获取了三个单词。反过来可以想到，如果仅有一个输入字符串名称的情况下，字符串变量仅获取空格前的内容。</a:t>
            </a:r>
          </a:p>
          <a:p>
            <a:r>
              <a:rPr lang="zh-CN" altLang="en-US" dirty="0">
                <a:latin typeface="楷体" panose="02010609060101010101" pitchFamily="49" charset="-122"/>
                <a:ea typeface="楷体" panose="02010609060101010101" pitchFamily="49" charset="-122"/>
              </a:rPr>
              <a:t>　　例如：</a:t>
            </a:r>
            <a:r>
              <a:rPr lang="en-US" altLang="zh-CN" dirty="0" err="1">
                <a:latin typeface="楷体" panose="02010609060101010101" pitchFamily="49" charset="-122"/>
                <a:ea typeface="楷体" panose="02010609060101010101" pitchFamily="49" charset="-122"/>
              </a:rPr>
              <a:t>scanf</a:t>
            </a:r>
            <a:r>
              <a:rPr lang="en-US" altLang="zh-CN" dirty="0">
                <a:latin typeface="楷体" panose="02010609060101010101" pitchFamily="49" charset="-122"/>
                <a:ea typeface="楷体" panose="02010609060101010101" pitchFamily="49" charset="-122"/>
              </a:rPr>
              <a:t>(“%s”,s1)</a:t>
            </a:r>
            <a:r>
              <a:rPr lang="zh-CN" altLang="en-US" dirty="0">
                <a:latin typeface="楷体" panose="02010609060101010101" pitchFamily="49" charset="-122"/>
                <a:ea typeface="楷体" panose="02010609060101010101" pitchFamily="49" charset="-122"/>
              </a:rPr>
              <a:t>；从键盘分别输入</a:t>
            </a:r>
            <a:r>
              <a:rPr lang="en-US" altLang="zh-CN" dirty="0">
                <a:latin typeface="楷体" panose="02010609060101010101" pitchFamily="49" charset="-122"/>
                <a:ea typeface="楷体" panose="02010609060101010101" pitchFamily="49" charset="-122"/>
              </a:rPr>
              <a:t>Let us go</a:t>
            </a:r>
            <a:r>
              <a:rPr lang="zh-CN" altLang="en-US" dirty="0">
                <a:latin typeface="楷体" panose="02010609060101010101" pitchFamily="49" charset="-122"/>
                <a:ea typeface="楷体" panose="02010609060101010101" pitchFamily="49" charset="-122"/>
              </a:rPr>
              <a:t>，则仅有第一个单词被获取，即</a:t>
            </a:r>
            <a:r>
              <a:rPr lang="en-US" altLang="zh-CN" dirty="0">
                <a:latin typeface="楷体" panose="02010609060101010101" pitchFamily="49" charset="-122"/>
                <a:ea typeface="楷体" panose="02010609060101010101" pitchFamily="49" charset="-122"/>
              </a:rPr>
              <a:t>s1</a:t>
            </a:r>
            <a:r>
              <a:rPr lang="zh-CN" altLang="en-US" dirty="0">
                <a:latin typeface="楷体" panose="02010609060101010101" pitchFamily="49" charset="-122"/>
                <a:ea typeface="楷体" panose="02010609060101010101" pitchFamily="49" charset="-122"/>
              </a:rPr>
              <a:t>变量仅获取第一个单词</a:t>
            </a:r>
            <a:r>
              <a:rPr lang="en-US" altLang="zh-CN" dirty="0">
                <a:latin typeface="楷体" panose="02010609060101010101" pitchFamily="49" charset="-122"/>
                <a:ea typeface="楷体" panose="02010609060101010101" pitchFamily="49" charset="-122"/>
              </a:rPr>
              <a:t>Let</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(2)gets</a:t>
            </a:r>
            <a:r>
              <a:rPr lang="zh-CN" altLang="en-US" dirty="0">
                <a:latin typeface="楷体" panose="02010609060101010101" pitchFamily="49" charset="-122"/>
                <a:ea typeface="楷体" panose="02010609060101010101" pitchFamily="49" charset="-122"/>
              </a:rPr>
              <a:t>语句</a:t>
            </a:r>
          </a:p>
          <a:p>
            <a:r>
              <a:rPr lang="zh-CN" altLang="en-US" dirty="0">
                <a:latin typeface="楷体" panose="02010609060101010101" pitchFamily="49" charset="-122"/>
                <a:ea typeface="楷体" panose="02010609060101010101" pitchFamily="49" charset="-122"/>
              </a:rPr>
              <a:t>　　   格式：</a:t>
            </a:r>
            <a:r>
              <a:rPr lang="en-US" altLang="zh-CN" dirty="0">
                <a:latin typeface="楷体" panose="02010609060101010101" pitchFamily="49" charset="-122"/>
                <a:ea typeface="楷体" panose="02010609060101010101" pitchFamily="49" charset="-122"/>
              </a:rPr>
              <a:t>gets(</a:t>
            </a:r>
            <a:r>
              <a:rPr lang="zh-CN" altLang="en-US" dirty="0">
                <a:latin typeface="楷体" panose="02010609060101010101" pitchFamily="49" charset="-122"/>
                <a:ea typeface="楷体" panose="02010609060101010101" pitchFamily="49" charset="-122"/>
              </a:rPr>
              <a:t>字符串名称</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说明：</a:t>
            </a:r>
          </a:p>
          <a:p>
            <a:r>
              <a:rPr lang="zh-CN" altLang="en-US" dirty="0">
                <a:latin typeface="楷体" panose="02010609060101010101" pitchFamily="49" charset="-122"/>
                <a:ea typeface="楷体" panose="02010609060101010101" pitchFamily="49" charset="-122"/>
              </a:rPr>
              <a:t>　　使用</a:t>
            </a:r>
            <a:r>
              <a:rPr lang="en-US" altLang="zh-CN" dirty="0">
                <a:latin typeface="楷体" panose="02010609060101010101" pitchFamily="49" charset="-122"/>
                <a:ea typeface="楷体" panose="02010609060101010101" pitchFamily="49" charset="-122"/>
              </a:rPr>
              <a:t>gets</a:t>
            </a:r>
            <a:r>
              <a:rPr lang="zh-CN" altLang="en-US" dirty="0">
                <a:latin typeface="楷体" panose="02010609060101010101" pitchFamily="49" charset="-122"/>
                <a:ea typeface="楷体" panose="02010609060101010101" pitchFamily="49" charset="-122"/>
              </a:rPr>
              <a:t>只能输入一个字符串。</a:t>
            </a:r>
          </a:p>
          <a:p>
            <a:r>
              <a:rPr lang="zh-CN" altLang="en-US" dirty="0">
                <a:latin typeface="楷体" panose="02010609060101010101" pitchFamily="49" charset="-122"/>
                <a:ea typeface="楷体" panose="02010609060101010101" pitchFamily="49" charset="-122"/>
              </a:rPr>
              <a:t>　　例如：</a:t>
            </a:r>
            <a:r>
              <a:rPr lang="en-US" altLang="zh-CN" dirty="0">
                <a:latin typeface="楷体" panose="02010609060101010101" pitchFamily="49" charset="-122"/>
                <a:ea typeface="楷体" panose="02010609060101010101" pitchFamily="49" charset="-122"/>
              </a:rPr>
              <a:t>gets(s1,s2)</a:t>
            </a:r>
            <a:r>
              <a:rPr lang="zh-CN" altLang="en-US" dirty="0">
                <a:latin typeface="楷体" panose="02010609060101010101" pitchFamily="49" charset="-122"/>
                <a:ea typeface="楷体" panose="02010609060101010101" pitchFamily="49" charset="-122"/>
              </a:rPr>
              <a:t>；是错误的。使用</a:t>
            </a:r>
            <a:r>
              <a:rPr lang="en-US" altLang="zh-CN" dirty="0">
                <a:latin typeface="楷体" panose="02010609060101010101" pitchFamily="49" charset="-122"/>
                <a:ea typeface="楷体" panose="02010609060101010101" pitchFamily="49" charset="-122"/>
              </a:rPr>
              <a:t>gets</a:t>
            </a:r>
            <a:r>
              <a:rPr lang="zh-CN" altLang="en-US" dirty="0">
                <a:latin typeface="楷体" panose="02010609060101010101" pitchFamily="49" charset="-122"/>
                <a:ea typeface="楷体" panose="02010609060101010101" pitchFamily="49" charset="-122"/>
              </a:rPr>
              <a:t>，是从光标开始的地方读到换行符也就是说读入的是一整行，而使用</a:t>
            </a:r>
            <a:r>
              <a:rPr lang="en-US" altLang="zh-CN" dirty="0" err="1">
                <a:latin typeface="楷体" panose="02010609060101010101" pitchFamily="49" charset="-122"/>
                <a:ea typeface="楷体" panose="02010609060101010101" pitchFamily="49" charset="-122"/>
              </a:rPr>
              <a:t>scanf</a:t>
            </a:r>
            <a:r>
              <a:rPr lang="zh-CN" altLang="en-US" dirty="0">
                <a:latin typeface="楷体" panose="02010609060101010101" pitchFamily="49" charset="-122"/>
                <a:ea typeface="楷体" panose="02010609060101010101" pitchFamily="49" charset="-122"/>
              </a:rPr>
              <a:t>是从光标开始的地方到空格，如果这一行没有空格，才读到行尾。</a:t>
            </a:r>
          </a:p>
          <a:p>
            <a:r>
              <a:rPr lang="zh-CN" altLang="en-US" dirty="0">
                <a:latin typeface="楷体" panose="02010609060101010101" pitchFamily="49" charset="-122"/>
                <a:ea typeface="楷体" panose="02010609060101010101" pitchFamily="49" charset="-122"/>
              </a:rPr>
              <a:t>　　例如：</a:t>
            </a:r>
            <a:r>
              <a:rPr lang="en-US" altLang="zh-CN" dirty="0" err="1">
                <a:latin typeface="楷体" panose="02010609060101010101" pitchFamily="49" charset="-122"/>
                <a:ea typeface="楷体" panose="02010609060101010101" pitchFamily="49" charset="-122"/>
              </a:rPr>
              <a:t>scanf</a:t>
            </a:r>
            <a:r>
              <a:rPr lang="en-US" altLang="zh-CN" dirty="0">
                <a:latin typeface="楷体" panose="02010609060101010101" pitchFamily="49" charset="-122"/>
                <a:ea typeface="楷体" panose="02010609060101010101" pitchFamily="49" charset="-122"/>
              </a:rPr>
              <a:t>(“%s”,s1)</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gets(s2)</a:t>
            </a:r>
            <a:r>
              <a:rPr lang="zh-CN" altLang="en-US" dirty="0">
                <a:latin typeface="楷体" panose="02010609060101010101" pitchFamily="49" charset="-122"/>
                <a:ea typeface="楷体" panose="02010609060101010101" pitchFamily="49" charset="-122"/>
              </a:rPr>
              <a:t>；对于相同的输入</a:t>
            </a:r>
            <a:r>
              <a:rPr lang="en-US" altLang="zh-CN" dirty="0">
                <a:latin typeface="楷体" panose="02010609060101010101" pitchFamily="49" charset="-122"/>
                <a:ea typeface="楷体" panose="02010609060101010101" pitchFamily="49" charset="-122"/>
              </a:rPr>
              <a:t>Hello World!</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s1</a:t>
            </a:r>
            <a:r>
              <a:rPr lang="zh-CN" altLang="en-US" dirty="0">
                <a:latin typeface="楷体" panose="02010609060101010101" pitchFamily="49" charset="-122"/>
                <a:ea typeface="楷体" panose="02010609060101010101" pitchFamily="49" charset="-122"/>
              </a:rPr>
              <a:t>获取的结果仅仅是</a:t>
            </a:r>
            <a:r>
              <a:rPr lang="en-US" altLang="zh-CN" dirty="0">
                <a:latin typeface="楷体" panose="02010609060101010101" pitchFamily="49" charset="-122"/>
                <a:ea typeface="楷体" panose="02010609060101010101" pitchFamily="49" charset="-122"/>
              </a:rPr>
              <a:t>Hello</a:t>
            </a:r>
            <a:r>
              <a:rPr lang="zh-CN" altLang="en-US" dirty="0">
                <a:latin typeface="楷体" panose="02010609060101010101" pitchFamily="49" charset="-122"/>
                <a:ea typeface="楷体" panose="02010609060101010101" pitchFamily="49" charset="-122"/>
              </a:rPr>
              <a:t>，而</a:t>
            </a:r>
            <a:r>
              <a:rPr lang="en-US" altLang="zh-CN" dirty="0">
                <a:latin typeface="楷体" panose="02010609060101010101" pitchFamily="49" charset="-122"/>
                <a:ea typeface="楷体" panose="02010609060101010101" pitchFamily="49" charset="-122"/>
              </a:rPr>
              <a:t>s2</a:t>
            </a:r>
            <a:r>
              <a:rPr lang="zh-CN" altLang="en-US" dirty="0">
                <a:latin typeface="楷体" panose="02010609060101010101" pitchFamily="49" charset="-122"/>
                <a:ea typeface="楷体" panose="02010609060101010101" pitchFamily="49" charset="-122"/>
              </a:rPr>
              <a:t>获取的结果则是</a:t>
            </a:r>
            <a:r>
              <a:rPr lang="en-US" altLang="zh-CN" dirty="0">
                <a:latin typeface="楷体" panose="02010609060101010101" pitchFamily="49" charset="-122"/>
                <a:ea typeface="楷体" panose="02010609060101010101" pitchFamily="49" charset="-122"/>
              </a:rPr>
              <a:t>Hello World!</a:t>
            </a: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62188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29918-1B87-73AE-BC7E-E6617896EED4}"/>
              </a:ext>
            </a:extLst>
          </p:cNvPr>
          <p:cNvSpPr>
            <a:spLocks noGrp="1"/>
          </p:cNvSpPr>
          <p:nvPr>
            <p:ph type="title"/>
          </p:nvPr>
        </p:nvSpPr>
        <p:spPr/>
        <p:txBody>
          <a:bodyPr/>
          <a:lstStyle/>
          <a:p>
            <a:r>
              <a:rPr lang="zh-CN" altLang="en-US" dirty="0"/>
              <a:t>字符串</a:t>
            </a:r>
          </a:p>
        </p:txBody>
      </p:sp>
      <p:sp>
        <p:nvSpPr>
          <p:cNvPr id="3" name="内容占位符 2">
            <a:extLst>
              <a:ext uri="{FF2B5EF4-FFF2-40B4-BE49-F238E27FC236}">
                <a16:creationId xmlns:a16="http://schemas.microsoft.com/office/drawing/2014/main" id="{BD534375-F27A-CEB0-70C0-9BE4D99A0FF6}"/>
              </a:ext>
            </a:extLst>
          </p:cNvPr>
          <p:cNvSpPr>
            <a:spLocks noGrp="1"/>
          </p:cNvSpPr>
          <p:nvPr>
            <p:ph idx="1"/>
          </p:nvPr>
        </p:nvSpPr>
        <p:spPr/>
        <p:txBody>
          <a:bodyPr>
            <a:normAutofit fontScale="85000" lnSpcReduction="20000"/>
          </a:bodyPr>
          <a:lstStyle/>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、输出</a:t>
            </a:r>
          </a:p>
          <a:p>
            <a:r>
              <a:rPr lang="zh-CN" altLang="en-US" dirty="0">
                <a:latin typeface="楷体" panose="02010609060101010101" pitchFamily="49" charset="-122"/>
                <a:ea typeface="楷体" panose="02010609060101010101" pitchFamily="49" charset="-122"/>
              </a:rPr>
              <a:t>　　向屏幕输出一个字符串可以使用</a:t>
            </a:r>
            <a:r>
              <a:rPr lang="en-US" altLang="zh-CN" dirty="0" err="1">
                <a:latin typeface="楷体" panose="02010609060101010101" pitchFamily="49" charset="-122"/>
                <a:ea typeface="楷体" panose="02010609060101010101" pitchFamily="49" charset="-122"/>
              </a:rPr>
              <a:t>printf</a:t>
            </a:r>
            <a:r>
              <a:rPr lang="zh-CN" altLang="en-US" dirty="0">
                <a:latin typeface="楷体" panose="02010609060101010101" pitchFamily="49" charset="-122"/>
                <a:ea typeface="楷体" panose="02010609060101010101" pitchFamily="49" charset="-122"/>
              </a:rPr>
              <a:t>语句或</a:t>
            </a:r>
            <a:r>
              <a:rPr lang="en-US" altLang="zh-CN" dirty="0">
                <a:latin typeface="楷体" panose="02010609060101010101" pitchFamily="49" charset="-122"/>
                <a:ea typeface="楷体" panose="02010609060101010101" pitchFamily="49" charset="-122"/>
              </a:rPr>
              <a:t>puts</a:t>
            </a:r>
            <a:r>
              <a:rPr lang="zh-CN" altLang="en-US" dirty="0">
                <a:latin typeface="楷体" panose="02010609060101010101" pitchFamily="49" charset="-122"/>
                <a:ea typeface="楷体" panose="02010609060101010101" pitchFamily="49" charset="-122"/>
              </a:rPr>
              <a:t>语句。</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(1)</a:t>
            </a:r>
            <a:r>
              <a:rPr lang="en-US" altLang="zh-CN" dirty="0" err="1">
                <a:latin typeface="楷体" panose="02010609060101010101" pitchFamily="49" charset="-122"/>
                <a:ea typeface="楷体" panose="02010609060101010101" pitchFamily="49" charset="-122"/>
              </a:rPr>
              <a:t>printf</a:t>
            </a:r>
            <a:r>
              <a:rPr lang="zh-CN" altLang="en-US" dirty="0">
                <a:latin typeface="楷体" panose="02010609060101010101" pitchFamily="49" charset="-122"/>
                <a:ea typeface="楷体" panose="02010609060101010101" pitchFamily="49" charset="-122"/>
              </a:rPr>
              <a:t>语句</a:t>
            </a:r>
          </a:p>
          <a:p>
            <a:r>
              <a:rPr lang="zh-CN" altLang="en-US" dirty="0">
                <a:latin typeface="楷体" panose="02010609060101010101" pitchFamily="49" charset="-122"/>
                <a:ea typeface="楷体" panose="02010609060101010101" pitchFamily="49" charset="-122"/>
              </a:rPr>
              <a:t>    格式：</a:t>
            </a:r>
            <a:r>
              <a:rPr lang="en-US" altLang="zh-CN" dirty="0" err="1">
                <a:latin typeface="楷体" panose="02010609060101010101" pitchFamily="49" charset="-122"/>
                <a:ea typeface="楷体" panose="02010609060101010101" pitchFamily="49" charset="-122"/>
              </a:rPr>
              <a:t>printf</a:t>
            </a:r>
            <a:r>
              <a:rPr lang="en-US" altLang="zh-CN" dirty="0">
                <a:latin typeface="楷体" panose="02010609060101010101" pitchFamily="49" charset="-122"/>
                <a:ea typeface="楷体" panose="02010609060101010101" pitchFamily="49" charset="-122"/>
              </a:rPr>
              <a:t>(“%s”,</a:t>
            </a:r>
            <a:r>
              <a:rPr lang="zh-CN" altLang="en-US" dirty="0">
                <a:latin typeface="楷体" panose="02010609060101010101" pitchFamily="49" charset="-122"/>
                <a:ea typeface="楷体" panose="02010609060101010101" pitchFamily="49" charset="-122"/>
              </a:rPr>
              <a:t>字符串名称</a:t>
            </a:r>
            <a:r>
              <a:rPr lang="en-US" altLang="zh-CN" dirty="0">
                <a:latin typeface="楷体" panose="02010609060101010101" pitchFamily="49" charset="-122"/>
                <a:ea typeface="楷体" panose="02010609060101010101" pitchFamily="49" charset="-122"/>
              </a:rPr>
              <a:t>);</a:t>
            </a:r>
          </a:p>
          <a:p>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说明：</a:t>
            </a:r>
          </a:p>
          <a:p>
            <a:r>
              <a:rPr lang="zh-CN" altLang="en-US" dirty="0">
                <a:latin typeface="楷体" panose="02010609060101010101" pitchFamily="49" charset="-122"/>
                <a:ea typeface="楷体" panose="02010609060101010101" pitchFamily="49" charset="-122"/>
              </a:rPr>
              <a:t>　　　①用</a:t>
            </a:r>
            <a:r>
              <a:rPr lang="en-US" altLang="zh-CN" dirty="0">
                <a:latin typeface="楷体" panose="02010609060101010101" pitchFamily="49" charset="-122"/>
                <a:ea typeface="楷体" panose="02010609060101010101" pitchFamily="49" charset="-122"/>
              </a:rPr>
              <a:t>%s</a:t>
            </a:r>
            <a:r>
              <a:rPr lang="zh-CN" altLang="en-US" dirty="0">
                <a:latin typeface="楷体" panose="02010609060101010101" pitchFamily="49" charset="-122"/>
                <a:ea typeface="楷体" panose="02010609060101010101" pitchFamily="49" charset="-122"/>
              </a:rPr>
              <a:t>格式输出时，</a:t>
            </a:r>
            <a:r>
              <a:rPr lang="en-US" altLang="zh-CN" dirty="0" err="1">
                <a:latin typeface="楷体" panose="02010609060101010101" pitchFamily="49" charset="-122"/>
                <a:ea typeface="楷体" panose="02010609060101010101" pitchFamily="49" charset="-122"/>
              </a:rPr>
              <a:t>printf</a:t>
            </a:r>
            <a:r>
              <a:rPr lang="zh-CN" altLang="en-US" dirty="0">
                <a:latin typeface="楷体" panose="02010609060101010101" pitchFamily="49" charset="-122"/>
                <a:ea typeface="楷体" panose="02010609060101010101" pitchFamily="49" charset="-122"/>
              </a:rPr>
              <a:t>的输出项只能是字符串</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字符数组</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名称，而不能是数组元素。例如：</a:t>
            </a:r>
            <a:r>
              <a:rPr lang="en-US" altLang="zh-CN" dirty="0" err="1">
                <a:latin typeface="楷体" panose="02010609060101010101" pitchFamily="49" charset="-122"/>
                <a:ea typeface="楷体" panose="02010609060101010101" pitchFamily="49" charset="-122"/>
              </a:rPr>
              <a:t>printf</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s”,a</a:t>
            </a: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是错误的。</a:t>
            </a:r>
          </a:p>
          <a:p>
            <a:r>
              <a:rPr lang="zh-CN" altLang="en-US" dirty="0">
                <a:latin typeface="楷体" panose="02010609060101010101" pitchFamily="49" charset="-122"/>
                <a:ea typeface="楷体" panose="02010609060101010101" pitchFamily="49" charset="-122"/>
              </a:rPr>
              <a:t>　　　②输出字符串不包括字符串结束标志符‘</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(2) puts</a:t>
            </a:r>
            <a:r>
              <a:rPr lang="zh-CN" altLang="en-US" dirty="0">
                <a:latin typeface="楷体" panose="02010609060101010101" pitchFamily="49" charset="-122"/>
                <a:ea typeface="楷体" panose="02010609060101010101" pitchFamily="49" charset="-122"/>
              </a:rPr>
              <a:t>语句</a:t>
            </a:r>
          </a:p>
          <a:p>
            <a:r>
              <a:rPr lang="zh-CN" altLang="en-US" dirty="0">
                <a:latin typeface="楷体" panose="02010609060101010101" pitchFamily="49" charset="-122"/>
                <a:ea typeface="楷体" panose="02010609060101010101" pitchFamily="49" charset="-122"/>
              </a:rPr>
              <a:t>    格式：</a:t>
            </a:r>
            <a:r>
              <a:rPr lang="en-US" altLang="zh-CN" dirty="0">
                <a:latin typeface="楷体" panose="02010609060101010101" pitchFamily="49" charset="-122"/>
                <a:ea typeface="楷体" panose="02010609060101010101" pitchFamily="49" charset="-122"/>
              </a:rPr>
              <a:t>puts(</a:t>
            </a:r>
            <a:r>
              <a:rPr lang="zh-CN" altLang="en-US" dirty="0">
                <a:latin typeface="楷体" panose="02010609060101010101" pitchFamily="49" charset="-122"/>
                <a:ea typeface="楷体" panose="02010609060101010101" pitchFamily="49" charset="-122"/>
              </a:rPr>
              <a:t>字符串名称</a:t>
            </a:r>
            <a:r>
              <a:rPr lang="en-US" altLang="zh-CN" dirty="0">
                <a:latin typeface="楷体" panose="02010609060101010101" pitchFamily="49" charset="-122"/>
                <a:ea typeface="楷体" panose="02010609060101010101" pitchFamily="49" charset="-122"/>
              </a:rPr>
              <a:t>);</a:t>
            </a:r>
          </a:p>
          <a:p>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说明：</a:t>
            </a:r>
            <a:r>
              <a:rPr lang="en-US" altLang="zh-CN" dirty="0">
                <a:latin typeface="楷体" panose="02010609060101010101" pitchFamily="49" charset="-122"/>
                <a:ea typeface="楷体" panose="02010609060101010101" pitchFamily="49" charset="-122"/>
              </a:rPr>
              <a:t>puts</a:t>
            </a:r>
            <a:r>
              <a:rPr lang="zh-CN" altLang="en-US" dirty="0">
                <a:latin typeface="楷体" panose="02010609060101010101" pitchFamily="49" charset="-122"/>
                <a:ea typeface="楷体" panose="02010609060101010101" pitchFamily="49" charset="-122"/>
              </a:rPr>
              <a:t>语句输出一个字符串和一个换行符。对于已经声明过的字符串</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printf</a:t>
            </a:r>
            <a:r>
              <a:rPr lang="en-US" altLang="zh-CN" dirty="0">
                <a:latin typeface="楷体" panose="02010609060101010101" pitchFamily="49" charset="-122"/>
                <a:ea typeface="楷体" panose="02010609060101010101" pitchFamily="49" charset="-122"/>
              </a:rPr>
              <a:t>(“%s\</a:t>
            </a:r>
            <a:r>
              <a:rPr lang="en-US" altLang="zh-CN" dirty="0" err="1">
                <a:latin typeface="楷体" panose="02010609060101010101" pitchFamily="49" charset="-122"/>
                <a:ea typeface="楷体" panose="02010609060101010101" pitchFamily="49" charset="-122"/>
              </a:rPr>
              <a:t>n”,a</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和 </a:t>
            </a:r>
            <a:r>
              <a:rPr lang="en-US" altLang="zh-CN" dirty="0">
                <a:latin typeface="楷体" panose="02010609060101010101" pitchFamily="49" charset="-122"/>
                <a:ea typeface="楷体" panose="02010609060101010101" pitchFamily="49" charset="-122"/>
              </a:rPr>
              <a:t>puts(a)</a:t>
            </a:r>
            <a:r>
              <a:rPr lang="zh-CN" altLang="en-US" dirty="0">
                <a:latin typeface="楷体" panose="02010609060101010101" pitchFamily="49" charset="-122"/>
                <a:ea typeface="楷体" panose="02010609060101010101" pitchFamily="49" charset="-122"/>
              </a:rPr>
              <a:t>是等价的。</a:t>
            </a:r>
          </a:p>
        </p:txBody>
      </p:sp>
    </p:spTree>
    <p:extLst>
      <p:ext uri="{BB962C8B-B14F-4D97-AF65-F5344CB8AC3E}">
        <p14:creationId xmlns:p14="http://schemas.microsoft.com/office/powerpoint/2010/main" val="5299881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29918-1B87-73AE-BC7E-E6617896EED4}"/>
              </a:ext>
            </a:extLst>
          </p:cNvPr>
          <p:cNvSpPr>
            <a:spLocks noGrp="1"/>
          </p:cNvSpPr>
          <p:nvPr>
            <p:ph type="title"/>
          </p:nvPr>
        </p:nvSpPr>
        <p:spPr/>
        <p:txBody>
          <a:bodyPr/>
          <a:lstStyle/>
          <a:p>
            <a:r>
              <a:rPr lang="zh-CN" altLang="en-US" dirty="0"/>
              <a:t>字符串处理函数</a:t>
            </a:r>
          </a:p>
        </p:txBody>
      </p:sp>
      <p:sp>
        <p:nvSpPr>
          <p:cNvPr id="3" name="内容占位符 2">
            <a:extLst>
              <a:ext uri="{FF2B5EF4-FFF2-40B4-BE49-F238E27FC236}">
                <a16:creationId xmlns:a16="http://schemas.microsoft.com/office/drawing/2014/main" id="{BD534375-F27A-CEB0-70C0-9BE4D99A0FF6}"/>
              </a:ext>
            </a:extLst>
          </p:cNvPr>
          <p:cNvSpPr>
            <a:spLocks noGrp="1"/>
          </p:cNvSpPr>
          <p:nvPr>
            <p:ph idx="1"/>
          </p:nvPr>
        </p:nvSpPr>
        <p:spPr>
          <a:xfrm>
            <a:off x="838200" y="1825624"/>
            <a:ext cx="2993571" cy="1892935"/>
          </a:xfrm>
        </p:spPr>
        <p:txBody>
          <a:bodyPr>
            <a:normAutofit/>
          </a:bodyPr>
          <a:lstStyle/>
          <a:p>
            <a:r>
              <a:rPr lang="zh-CN" altLang="en-US" sz="2000" dirty="0">
                <a:latin typeface="楷体" panose="02010609060101010101" pitchFamily="49" charset="-122"/>
                <a:ea typeface="楷体" panose="02010609060101010101" pitchFamily="49" charset="-122"/>
              </a:rPr>
              <a:t>系统提供了一些字符串处理函数，用来为用户提供一些字符串的运算。常用的字符串函数介绍如下。</a:t>
            </a:r>
          </a:p>
        </p:txBody>
      </p:sp>
      <p:graphicFrame>
        <p:nvGraphicFramePr>
          <p:cNvPr id="4" name="Group 3">
            <a:extLst>
              <a:ext uri="{FF2B5EF4-FFF2-40B4-BE49-F238E27FC236}">
                <a16:creationId xmlns:a16="http://schemas.microsoft.com/office/drawing/2014/main" id="{01CDC6FB-86A8-7BDE-8B1D-DA797816E78C}"/>
              </a:ext>
            </a:extLst>
          </p:cNvPr>
          <p:cNvGraphicFramePr>
            <a:graphicFrameLocks noGrp="1"/>
          </p:cNvGraphicFramePr>
          <p:nvPr>
            <p:extLst>
              <p:ext uri="{D42A27DB-BD31-4B8C-83A1-F6EECF244321}">
                <p14:modId xmlns:p14="http://schemas.microsoft.com/office/powerpoint/2010/main" val="2956615772"/>
              </p:ext>
            </p:extLst>
          </p:nvPr>
        </p:nvGraphicFramePr>
        <p:xfrm>
          <a:off x="4393028" y="1395359"/>
          <a:ext cx="6015757" cy="4784378"/>
        </p:xfrm>
        <a:graphic>
          <a:graphicData uri="http://schemas.openxmlformats.org/drawingml/2006/table">
            <a:tbl>
              <a:tblPr/>
              <a:tblGrid>
                <a:gridCol w="2710187">
                  <a:extLst>
                    <a:ext uri="{9D8B030D-6E8A-4147-A177-3AD203B41FA5}">
                      <a16:colId xmlns:a16="http://schemas.microsoft.com/office/drawing/2014/main" val="179689517"/>
                    </a:ext>
                  </a:extLst>
                </a:gridCol>
                <a:gridCol w="3305570">
                  <a:extLst>
                    <a:ext uri="{9D8B030D-6E8A-4147-A177-3AD203B41FA5}">
                      <a16:colId xmlns:a16="http://schemas.microsoft.com/office/drawing/2014/main" val="1989332745"/>
                    </a:ext>
                  </a:extLst>
                </a:gridCol>
              </a:tblGrid>
              <a:tr h="290519">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宋体" panose="02010600030101010101" pitchFamily="2" charset="-122"/>
                          <a:ea typeface="黑体" panose="02010609060101010101" pitchFamily="49" charset="-122"/>
                          <a:sym typeface="宋体" panose="02010600030101010101" pitchFamily="2" charset="-122"/>
                        </a:rPr>
                        <a:t>函数格式</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宋体" panose="02010600030101010101" pitchFamily="2" charset="-122"/>
                          <a:ea typeface="黑体" panose="02010609060101010101" pitchFamily="49" charset="-122"/>
                          <a:sym typeface="宋体" panose="02010600030101010101" pitchFamily="2" charset="-122"/>
                        </a:rPr>
                        <a:t>函数功能</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4220124"/>
                  </a:ext>
                </a:extLst>
              </a:tr>
              <a:tr h="457209">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200" b="1" i="0" u="none" strike="noStrike" cap="none" normalizeH="0" baseline="0" dirty="0" err="1">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strcat</a:t>
                      </a:r>
                      <a:r>
                        <a:rPr kumimoji="0" lang="en-US" altLang="zh-CN"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t>
                      </a:r>
                      <a:r>
                        <a:rPr kumimoji="0" lang="zh-CN" altLang="en-US"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将字符串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连接到字符串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后边，返回字符串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的值。</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5775470"/>
                  </a:ext>
                </a:extLst>
              </a:tr>
              <a:tr h="457209">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strncat(</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长度</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n)</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将字符串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n</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个字符连接到字符串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后边，返回字符串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的值。</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6896584"/>
                  </a:ext>
                </a:extLst>
              </a:tr>
              <a:tr h="457209">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strcpy(</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将字符串</a:t>
                      </a:r>
                      <a:r>
                        <a:rPr kumimoji="0" lang="en-US" altLang="zh-CN"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复制到字符串</a:t>
                      </a:r>
                      <a:r>
                        <a:rPr kumimoji="0" lang="en-US" altLang="zh-CN"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后边，返回字符串</a:t>
                      </a:r>
                      <a:r>
                        <a:rPr kumimoji="0" lang="en-US" altLang="zh-CN"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的值。</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8756459"/>
                  </a:ext>
                </a:extLst>
              </a:tr>
              <a:tr h="457209">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strncpy(</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长度</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n)</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将字符串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n</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个字符复制到字符串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后边，返回字符串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的值。</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09600394"/>
                  </a:ext>
                </a:extLst>
              </a:tr>
              <a:tr h="1115591">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strcmp(</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比较字符串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和字符串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的大小，比较的结果由函数带回；</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如果字符串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1&gt;</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，返回一个正整数；</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如果字符串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，返回</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0</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如果字符串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1&lt;</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，返回一个负整数；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6419870"/>
                  </a:ext>
                </a:extLst>
              </a:tr>
              <a:tr h="457209">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strncmp(</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长度</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n)</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比较字符串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1</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和字符串</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2</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的前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n</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个字符进行比较，函数返回值的情况同</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strcmp</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函数；</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10040616"/>
                  </a:ext>
                </a:extLst>
              </a:tr>
              <a:tr h="457209">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strlen(</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计算字符串的长度，终止符’</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\0’</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不算在长度之内</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474512"/>
                  </a:ext>
                </a:extLst>
              </a:tr>
              <a:tr h="317507">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strlwr(</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a:ln>
                            <a:noFill/>
                          </a:ln>
                          <a:solidFill>
                            <a:schemeClr val="tx1"/>
                          </a:solidFill>
                          <a:effectLst/>
                          <a:latin typeface="宋体" panose="02010600030101010101" pitchFamily="2" charset="-122"/>
                          <a:ea typeface="黑体" panose="02010609060101010101" pitchFamily="49" charset="-122"/>
                          <a:sym typeface="宋体" panose="02010600030101010101" pitchFamily="2" charset="-122"/>
                        </a:rPr>
                        <a:t>将字符串中大写字母换成小写字母</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08843075"/>
                  </a:ext>
                </a:extLst>
              </a:tr>
              <a:tr h="317507">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strupr(</a:t>
                      </a: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字符串名</a:t>
                      </a:r>
                      <a:r>
                        <a:rPr kumimoji="0" lang="en-US" altLang="zh-CN" sz="1200" b="1"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宋体" panose="02010600030101010101" pitchFamily="2" charset="-122"/>
                        </a:rPr>
                        <a:t>)</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200" b="1" i="0" u="none" strike="noStrike" cap="none" normalizeH="0" baseline="0" dirty="0">
                          <a:ln>
                            <a:noFill/>
                          </a:ln>
                          <a:solidFill>
                            <a:schemeClr val="tx1"/>
                          </a:solidFill>
                          <a:effectLst/>
                          <a:latin typeface="宋体" panose="02010600030101010101" pitchFamily="2" charset="-122"/>
                          <a:ea typeface="黑体" panose="02010609060101010101" pitchFamily="49" charset="-122"/>
                          <a:sym typeface="宋体" panose="02010600030101010101" pitchFamily="2" charset="-122"/>
                        </a:rPr>
                        <a:t>将字符串中小写字母换成大写字母</a:t>
                      </a:r>
                    </a:p>
                  </a:txBody>
                  <a:tcP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46706352"/>
                  </a:ext>
                </a:extLst>
              </a:tr>
            </a:tbl>
          </a:graphicData>
        </a:graphic>
      </p:graphicFrame>
    </p:spTree>
    <p:extLst>
      <p:ext uri="{BB962C8B-B14F-4D97-AF65-F5344CB8AC3E}">
        <p14:creationId xmlns:p14="http://schemas.microsoft.com/office/powerpoint/2010/main" val="28531503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A74AE-65D5-810E-690C-79F825FA2869}"/>
              </a:ext>
            </a:extLst>
          </p:cNvPr>
          <p:cNvSpPr>
            <a:spLocks noGrp="1"/>
          </p:cNvSpPr>
          <p:nvPr>
            <p:ph type="title"/>
          </p:nvPr>
        </p:nvSpPr>
        <p:spPr/>
        <p:txBody>
          <a:bodyPr/>
          <a:lstStyle/>
          <a:p>
            <a:r>
              <a:rPr lang="zh-CN" altLang="en-US" dirty="0"/>
              <a:t>结构体</a:t>
            </a:r>
          </a:p>
        </p:txBody>
      </p:sp>
      <p:sp>
        <p:nvSpPr>
          <p:cNvPr id="3" name="内容占位符 2">
            <a:extLst>
              <a:ext uri="{FF2B5EF4-FFF2-40B4-BE49-F238E27FC236}">
                <a16:creationId xmlns:a16="http://schemas.microsoft.com/office/drawing/2014/main" id="{7D5B4A1B-F1ED-6CAA-2FBC-07C046BCCD7D}"/>
              </a:ext>
            </a:extLst>
          </p:cNvPr>
          <p:cNvSpPr>
            <a:spLocks noGrp="1"/>
          </p:cNvSpPr>
          <p:nvPr>
            <p:ph idx="1"/>
          </p:nvPr>
        </p:nvSpPr>
        <p:spPr>
          <a:xfrm>
            <a:off x="838200" y="1825625"/>
            <a:ext cx="10515600" cy="912910"/>
          </a:xfrm>
        </p:spPr>
        <p:txBody>
          <a:bodyPr/>
          <a:lstStyle/>
          <a:p>
            <a:endParaRPr lang="zh-CN" altLang="en-US" dirty="0"/>
          </a:p>
        </p:txBody>
      </p:sp>
      <p:pic>
        <p:nvPicPr>
          <p:cNvPr id="5" name="图片 4">
            <a:extLst>
              <a:ext uri="{FF2B5EF4-FFF2-40B4-BE49-F238E27FC236}">
                <a16:creationId xmlns:a16="http://schemas.microsoft.com/office/drawing/2014/main" id="{B94C61FD-5001-497C-B8FE-4F20C62F3274}"/>
              </a:ext>
            </a:extLst>
          </p:cNvPr>
          <p:cNvPicPr>
            <a:picLocks noChangeAspect="1"/>
          </p:cNvPicPr>
          <p:nvPr/>
        </p:nvPicPr>
        <p:blipFill>
          <a:blip r:embed="rId2"/>
          <a:stretch>
            <a:fillRect/>
          </a:stretch>
        </p:blipFill>
        <p:spPr>
          <a:xfrm>
            <a:off x="838200" y="3107550"/>
            <a:ext cx="4488094" cy="2975553"/>
          </a:xfrm>
          <a:prstGeom prst="rect">
            <a:avLst/>
          </a:prstGeom>
        </p:spPr>
      </p:pic>
      <p:pic>
        <p:nvPicPr>
          <p:cNvPr id="7" name="图片 6">
            <a:extLst>
              <a:ext uri="{FF2B5EF4-FFF2-40B4-BE49-F238E27FC236}">
                <a16:creationId xmlns:a16="http://schemas.microsoft.com/office/drawing/2014/main" id="{6BBE8357-4306-AF58-FA4C-EE39E13706AF}"/>
              </a:ext>
            </a:extLst>
          </p:cNvPr>
          <p:cNvPicPr>
            <a:picLocks noChangeAspect="1"/>
          </p:cNvPicPr>
          <p:nvPr/>
        </p:nvPicPr>
        <p:blipFill>
          <a:blip r:embed="rId3"/>
          <a:stretch>
            <a:fillRect/>
          </a:stretch>
        </p:blipFill>
        <p:spPr>
          <a:xfrm>
            <a:off x="6137004" y="3000872"/>
            <a:ext cx="4880517" cy="3082231"/>
          </a:xfrm>
          <a:prstGeom prst="rect">
            <a:avLst/>
          </a:prstGeom>
        </p:spPr>
      </p:pic>
    </p:spTree>
    <p:extLst>
      <p:ext uri="{BB962C8B-B14F-4D97-AF65-F5344CB8AC3E}">
        <p14:creationId xmlns:p14="http://schemas.microsoft.com/office/powerpoint/2010/main" val="168697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5040B4-A923-18D6-35CA-499359DB4ACD}"/>
              </a:ext>
            </a:extLst>
          </p:cNvPr>
          <p:cNvSpPr>
            <a:spLocks noGrp="1"/>
          </p:cNvSpPr>
          <p:nvPr>
            <p:ph type="title"/>
          </p:nvPr>
        </p:nvSpPr>
        <p:spPr/>
        <p:txBody>
          <a:bodyPr/>
          <a:lstStyle/>
          <a:p>
            <a:r>
              <a:rPr lang="zh-CN" altLang="en-US" dirty="0"/>
              <a:t>变量</a:t>
            </a:r>
          </a:p>
        </p:txBody>
      </p:sp>
      <p:sp>
        <p:nvSpPr>
          <p:cNvPr id="3" name="内容占位符 2">
            <a:extLst>
              <a:ext uri="{FF2B5EF4-FFF2-40B4-BE49-F238E27FC236}">
                <a16:creationId xmlns:a16="http://schemas.microsoft.com/office/drawing/2014/main" id="{DFAD918F-079A-803A-F8D1-9DCFD9D005C3}"/>
              </a:ext>
            </a:extLst>
          </p:cNvPr>
          <p:cNvSpPr>
            <a:spLocks noGrp="1"/>
          </p:cNvSpPr>
          <p:nvPr>
            <p:ph idx="1"/>
          </p:nvPr>
        </p:nvSpPr>
        <p:spPr/>
        <p:txBody>
          <a:bodyPr/>
          <a:lstStyle/>
          <a:p>
            <a:r>
              <a:rPr lang="zh-CN" altLang="en-US" dirty="0"/>
              <a:t>变量</a:t>
            </a:r>
            <a:endParaRPr lang="en-US" altLang="zh-CN" dirty="0"/>
          </a:p>
          <a:p>
            <a:r>
              <a:rPr lang="zh-CN" altLang="en-US" dirty="0"/>
              <a:t>关键字</a:t>
            </a:r>
            <a:endParaRPr lang="en-US" altLang="zh-CN" dirty="0"/>
          </a:p>
          <a:p>
            <a:r>
              <a:rPr lang="zh-CN" altLang="en-US" dirty="0"/>
              <a:t>数据类型</a:t>
            </a:r>
            <a:endParaRPr lang="en-US" altLang="zh-CN" dirty="0"/>
          </a:p>
          <a:p>
            <a:r>
              <a:rPr lang="zh-CN" altLang="en-US" dirty="0"/>
              <a:t>常量</a:t>
            </a:r>
            <a:endParaRPr lang="en-US" altLang="zh-CN" dirty="0"/>
          </a:p>
          <a:p>
            <a:r>
              <a:rPr lang="zh-CN" altLang="en-US" dirty="0"/>
              <a:t>宏定义</a:t>
            </a:r>
          </a:p>
        </p:txBody>
      </p:sp>
    </p:spTree>
    <p:extLst>
      <p:ext uri="{BB962C8B-B14F-4D97-AF65-F5344CB8AC3E}">
        <p14:creationId xmlns:p14="http://schemas.microsoft.com/office/powerpoint/2010/main" val="301222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A74AE-65D5-810E-690C-79F825FA2869}"/>
              </a:ext>
            </a:extLst>
          </p:cNvPr>
          <p:cNvSpPr>
            <a:spLocks noGrp="1"/>
          </p:cNvSpPr>
          <p:nvPr>
            <p:ph type="title"/>
          </p:nvPr>
        </p:nvSpPr>
        <p:spPr/>
        <p:txBody>
          <a:bodyPr/>
          <a:lstStyle/>
          <a:p>
            <a:r>
              <a:rPr lang="zh-CN" altLang="en-US" dirty="0"/>
              <a:t>结构体</a:t>
            </a:r>
          </a:p>
        </p:txBody>
      </p:sp>
      <p:sp>
        <p:nvSpPr>
          <p:cNvPr id="3" name="内容占位符 2">
            <a:extLst>
              <a:ext uri="{FF2B5EF4-FFF2-40B4-BE49-F238E27FC236}">
                <a16:creationId xmlns:a16="http://schemas.microsoft.com/office/drawing/2014/main" id="{7D5B4A1B-F1ED-6CAA-2FBC-07C046BCCD7D}"/>
              </a:ext>
            </a:extLst>
          </p:cNvPr>
          <p:cNvSpPr>
            <a:spLocks noGrp="1"/>
          </p:cNvSpPr>
          <p:nvPr>
            <p:ph idx="1"/>
          </p:nvPr>
        </p:nvSpPr>
        <p:spPr>
          <a:xfrm>
            <a:off x="838200" y="1825625"/>
            <a:ext cx="10515600" cy="912910"/>
          </a:xfrm>
        </p:spPr>
        <p:txBody>
          <a:bodyPr/>
          <a:lstStyle/>
          <a:p>
            <a:r>
              <a:rPr lang="zh-CN" altLang="en-US" dirty="0"/>
              <a:t>结构体数组和结构体指针</a:t>
            </a:r>
          </a:p>
        </p:txBody>
      </p:sp>
      <p:pic>
        <p:nvPicPr>
          <p:cNvPr id="6" name="图片 5">
            <a:extLst>
              <a:ext uri="{FF2B5EF4-FFF2-40B4-BE49-F238E27FC236}">
                <a16:creationId xmlns:a16="http://schemas.microsoft.com/office/drawing/2014/main" id="{C4B348E4-0402-E1FB-EA08-1511600F77D2}"/>
              </a:ext>
            </a:extLst>
          </p:cNvPr>
          <p:cNvPicPr>
            <a:picLocks noChangeAspect="1"/>
          </p:cNvPicPr>
          <p:nvPr/>
        </p:nvPicPr>
        <p:blipFill>
          <a:blip r:embed="rId2"/>
          <a:stretch>
            <a:fillRect/>
          </a:stretch>
        </p:blipFill>
        <p:spPr>
          <a:xfrm>
            <a:off x="669649" y="2425087"/>
            <a:ext cx="4366176" cy="2369775"/>
          </a:xfrm>
          <a:prstGeom prst="rect">
            <a:avLst/>
          </a:prstGeom>
        </p:spPr>
      </p:pic>
      <p:pic>
        <p:nvPicPr>
          <p:cNvPr id="9" name="图片 8">
            <a:extLst>
              <a:ext uri="{FF2B5EF4-FFF2-40B4-BE49-F238E27FC236}">
                <a16:creationId xmlns:a16="http://schemas.microsoft.com/office/drawing/2014/main" id="{360FE9F8-4E30-16BF-716C-E44CC57B1A47}"/>
              </a:ext>
            </a:extLst>
          </p:cNvPr>
          <p:cNvPicPr>
            <a:picLocks noChangeAspect="1"/>
          </p:cNvPicPr>
          <p:nvPr/>
        </p:nvPicPr>
        <p:blipFill>
          <a:blip r:embed="rId3"/>
          <a:stretch>
            <a:fillRect/>
          </a:stretch>
        </p:blipFill>
        <p:spPr>
          <a:xfrm>
            <a:off x="6024607" y="2320831"/>
            <a:ext cx="4667161" cy="2891735"/>
          </a:xfrm>
          <a:prstGeom prst="rect">
            <a:avLst/>
          </a:prstGeom>
        </p:spPr>
      </p:pic>
    </p:spTree>
    <p:extLst>
      <p:ext uri="{BB962C8B-B14F-4D97-AF65-F5344CB8AC3E}">
        <p14:creationId xmlns:p14="http://schemas.microsoft.com/office/powerpoint/2010/main" val="33857517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A74AE-65D5-810E-690C-79F825FA2869}"/>
              </a:ext>
            </a:extLst>
          </p:cNvPr>
          <p:cNvSpPr>
            <a:spLocks noGrp="1"/>
          </p:cNvSpPr>
          <p:nvPr>
            <p:ph type="title"/>
          </p:nvPr>
        </p:nvSpPr>
        <p:spPr/>
        <p:txBody>
          <a:bodyPr/>
          <a:lstStyle/>
          <a:p>
            <a:r>
              <a:rPr lang="zh-CN" altLang="en-US" dirty="0"/>
              <a:t>结构体</a:t>
            </a:r>
          </a:p>
        </p:txBody>
      </p:sp>
      <p:sp>
        <p:nvSpPr>
          <p:cNvPr id="3" name="内容占位符 2">
            <a:extLst>
              <a:ext uri="{FF2B5EF4-FFF2-40B4-BE49-F238E27FC236}">
                <a16:creationId xmlns:a16="http://schemas.microsoft.com/office/drawing/2014/main" id="{7D5B4A1B-F1ED-6CAA-2FBC-07C046BCCD7D}"/>
              </a:ext>
            </a:extLst>
          </p:cNvPr>
          <p:cNvSpPr>
            <a:spLocks noGrp="1"/>
          </p:cNvSpPr>
          <p:nvPr>
            <p:ph idx="1"/>
          </p:nvPr>
        </p:nvSpPr>
        <p:spPr>
          <a:xfrm>
            <a:off x="838200" y="1825625"/>
            <a:ext cx="10515600" cy="912910"/>
          </a:xfrm>
        </p:spPr>
        <p:txBody>
          <a:bodyPr/>
          <a:lstStyle/>
          <a:p>
            <a:r>
              <a:rPr lang="zh-CN" altLang="en-US" dirty="0"/>
              <a:t>结构体数组和结构体指针</a:t>
            </a:r>
          </a:p>
        </p:txBody>
      </p:sp>
      <p:pic>
        <p:nvPicPr>
          <p:cNvPr id="5" name="图片 4">
            <a:extLst>
              <a:ext uri="{FF2B5EF4-FFF2-40B4-BE49-F238E27FC236}">
                <a16:creationId xmlns:a16="http://schemas.microsoft.com/office/drawing/2014/main" id="{6C6E83E4-F8D0-D2F0-974B-21059DEAA400}"/>
              </a:ext>
            </a:extLst>
          </p:cNvPr>
          <p:cNvPicPr>
            <a:picLocks noChangeAspect="1"/>
          </p:cNvPicPr>
          <p:nvPr/>
        </p:nvPicPr>
        <p:blipFill>
          <a:blip r:embed="rId2"/>
          <a:stretch>
            <a:fillRect/>
          </a:stretch>
        </p:blipFill>
        <p:spPr>
          <a:xfrm>
            <a:off x="3703366" y="2505092"/>
            <a:ext cx="4785268" cy="1847815"/>
          </a:xfrm>
          <a:prstGeom prst="rect">
            <a:avLst/>
          </a:prstGeom>
        </p:spPr>
      </p:pic>
    </p:spTree>
    <p:extLst>
      <p:ext uri="{BB962C8B-B14F-4D97-AF65-F5344CB8AC3E}">
        <p14:creationId xmlns:p14="http://schemas.microsoft.com/office/powerpoint/2010/main" val="2101827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A74AE-65D5-810E-690C-79F825FA2869}"/>
              </a:ext>
            </a:extLst>
          </p:cNvPr>
          <p:cNvSpPr>
            <a:spLocks noGrp="1"/>
          </p:cNvSpPr>
          <p:nvPr>
            <p:ph type="title"/>
          </p:nvPr>
        </p:nvSpPr>
        <p:spPr/>
        <p:txBody>
          <a:bodyPr/>
          <a:lstStyle/>
          <a:p>
            <a:r>
              <a:rPr lang="zh-CN" altLang="en-US" dirty="0"/>
              <a:t>结构体</a:t>
            </a:r>
          </a:p>
        </p:txBody>
      </p:sp>
      <p:sp>
        <p:nvSpPr>
          <p:cNvPr id="3" name="内容占位符 2">
            <a:extLst>
              <a:ext uri="{FF2B5EF4-FFF2-40B4-BE49-F238E27FC236}">
                <a16:creationId xmlns:a16="http://schemas.microsoft.com/office/drawing/2014/main" id="{7D5B4A1B-F1ED-6CAA-2FBC-07C046BCCD7D}"/>
              </a:ext>
            </a:extLst>
          </p:cNvPr>
          <p:cNvSpPr>
            <a:spLocks noGrp="1"/>
          </p:cNvSpPr>
          <p:nvPr>
            <p:ph idx="1"/>
          </p:nvPr>
        </p:nvSpPr>
        <p:spPr>
          <a:xfrm>
            <a:off x="838200" y="1825625"/>
            <a:ext cx="10515600" cy="912910"/>
          </a:xfrm>
        </p:spPr>
        <p:txBody>
          <a:bodyPr/>
          <a:lstStyle/>
          <a:p>
            <a:r>
              <a:rPr lang="zh-CN" altLang="en-US" dirty="0"/>
              <a:t>传递结构体变量和结构体指针</a:t>
            </a:r>
          </a:p>
        </p:txBody>
      </p:sp>
      <p:pic>
        <p:nvPicPr>
          <p:cNvPr id="5" name="图片 4">
            <a:extLst>
              <a:ext uri="{FF2B5EF4-FFF2-40B4-BE49-F238E27FC236}">
                <a16:creationId xmlns:a16="http://schemas.microsoft.com/office/drawing/2014/main" id="{6C6E83E4-F8D0-D2F0-974B-21059DEAA400}"/>
              </a:ext>
            </a:extLst>
          </p:cNvPr>
          <p:cNvPicPr>
            <a:picLocks noChangeAspect="1"/>
          </p:cNvPicPr>
          <p:nvPr/>
        </p:nvPicPr>
        <p:blipFill>
          <a:blip r:embed="rId2"/>
          <a:stretch>
            <a:fillRect/>
          </a:stretch>
        </p:blipFill>
        <p:spPr>
          <a:xfrm>
            <a:off x="3703366" y="2505092"/>
            <a:ext cx="4785268" cy="1847815"/>
          </a:xfrm>
          <a:prstGeom prst="rect">
            <a:avLst/>
          </a:prstGeom>
        </p:spPr>
      </p:pic>
    </p:spTree>
    <p:extLst>
      <p:ext uri="{BB962C8B-B14F-4D97-AF65-F5344CB8AC3E}">
        <p14:creationId xmlns:p14="http://schemas.microsoft.com/office/powerpoint/2010/main" val="24646969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7FFCE-0382-A27E-C06A-A0D47CD6FAA7}"/>
              </a:ext>
            </a:extLst>
          </p:cNvPr>
          <p:cNvSpPr>
            <a:spLocks noGrp="1"/>
          </p:cNvSpPr>
          <p:nvPr>
            <p:ph type="title"/>
          </p:nvPr>
        </p:nvSpPr>
        <p:spPr/>
        <p:txBody>
          <a:bodyPr/>
          <a:lstStyle/>
          <a:p>
            <a:r>
              <a:rPr lang="zh-CN" altLang="en-US" dirty="0"/>
              <a:t>共用体</a:t>
            </a:r>
            <a:r>
              <a:rPr lang="en-US" altLang="zh-CN" dirty="0"/>
              <a:t>/</a:t>
            </a:r>
            <a:r>
              <a:rPr lang="zh-CN" altLang="en-US" dirty="0"/>
              <a:t>联合体</a:t>
            </a:r>
          </a:p>
        </p:txBody>
      </p:sp>
      <p:sp>
        <p:nvSpPr>
          <p:cNvPr id="3" name="内容占位符 2">
            <a:extLst>
              <a:ext uri="{FF2B5EF4-FFF2-40B4-BE49-F238E27FC236}">
                <a16:creationId xmlns:a16="http://schemas.microsoft.com/office/drawing/2014/main" id="{0AFDCB1C-2101-9FF7-B5DF-000724A2C435}"/>
              </a:ext>
            </a:extLst>
          </p:cNvPr>
          <p:cNvSpPr>
            <a:spLocks noGrp="1"/>
          </p:cNvSpPr>
          <p:nvPr>
            <p:ph idx="1"/>
          </p:nvPr>
        </p:nvSpPr>
        <p:spPr>
          <a:xfrm>
            <a:off x="838200" y="1825625"/>
            <a:ext cx="10515600" cy="912910"/>
          </a:xfrm>
        </p:spPr>
        <p:txBody>
          <a:bodyPr/>
          <a:lstStyle/>
          <a:p>
            <a:endParaRPr lang="zh-CN" altLang="en-US" dirty="0"/>
          </a:p>
        </p:txBody>
      </p:sp>
      <p:pic>
        <p:nvPicPr>
          <p:cNvPr id="5" name="图片 4">
            <a:extLst>
              <a:ext uri="{FF2B5EF4-FFF2-40B4-BE49-F238E27FC236}">
                <a16:creationId xmlns:a16="http://schemas.microsoft.com/office/drawing/2014/main" id="{5087E0AB-B10A-34A2-D981-6F1D2F6AA84A}"/>
              </a:ext>
            </a:extLst>
          </p:cNvPr>
          <p:cNvPicPr>
            <a:picLocks noChangeAspect="1"/>
          </p:cNvPicPr>
          <p:nvPr/>
        </p:nvPicPr>
        <p:blipFill>
          <a:blip r:embed="rId2"/>
          <a:stretch>
            <a:fillRect/>
          </a:stretch>
        </p:blipFill>
        <p:spPr>
          <a:xfrm>
            <a:off x="1187823" y="3258162"/>
            <a:ext cx="3779448" cy="3028892"/>
          </a:xfrm>
          <a:prstGeom prst="rect">
            <a:avLst/>
          </a:prstGeom>
        </p:spPr>
      </p:pic>
      <p:pic>
        <p:nvPicPr>
          <p:cNvPr id="7" name="图片 6">
            <a:extLst>
              <a:ext uri="{FF2B5EF4-FFF2-40B4-BE49-F238E27FC236}">
                <a16:creationId xmlns:a16="http://schemas.microsoft.com/office/drawing/2014/main" id="{F14BD976-B1FF-7CED-F3BF-460CD128209E}"/>
              </a:ext>
            </a:extLst>
          </p:cNvPr>
          <p:cNvPicPr>
            <a:picLocks noChangeAspect="1"/>
          </p:cNvPicPr>
          <p:nvPr/>
        </p:nvPicPr>
        <p:blipFill>
          <a:blip r:embed="rId3"/>
          <a:stretch>
            <a:fillRect/>
          </a:stretch>
        </p:blipFill>
        <p:spPr>
          <a:xfrm>
            <a:off x="5640751" y="3217572"/>
            <a:ext cx="4834797" cy="2842206"/>
          </a:xfrm>
          <a:prstGeom prst="rect">
            <a:avLst/>
          </a:prstGeom>
        </p:spPr>
      </p:pic>
    </p:spTree>
    <p:extLst>
      <p:ext uri="{BB962C8B-B14F-4D97-AF65-F5344CB8AC3E}">
        <p14:creationId xmlns:p14="http://schemas.microsoft.com/office/powerpoint/2010/main" val="12860918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7FFCE-0382-A27E-C06A-A0D47CD6FAA7}"/>
              </a:ext>
            </a:extLst>
          </p:cNvPr>
          <p:cNvSpPr>
            <a:spLocks noGrp="1"/>
          </p:cNvSpPr>
          <p:nvPr>
            <p:ph type="title"/>
          </p:nvPr>
        </p:nvSpPr>
        <p:spPr>
          <a:xfrm>
            <a:off x="838200" y="365126"/>
            <a:ext cx="10515600" cy="603064"/>
          </a:xfrm>
        </p:spPr>
        <p:txBody>
          <a:bodyPr>
            <a:normAutofit/>
          </a:bodyPr>
          <a:lstStyle/>
          <a:p>
            <a:r>
              <a:rPr lang="zh-CN" altLang="en-US" sz="2000" dirty="0">
                <a:latin typeface="楷体" panose="02010609060101010101" pitchFamily="49" charset="-122"/>
                <a:ea typeface="楷体" panose="02010609060101010101" pitchFamily="49" charset="-122"/>
              </a:rPr>
              <a:t>结构体定义和操作</a:t>
            </a:r>
          </a:p>
        </p:txBody>
      </p:sp>
      <p:sp>
        <p:nvSpPr>
          <p:cNvPr id="3" name="内容占位符 2">
            <a:extLst>
              <a:ext uri="{FF2B5EF4-FFF2-40B4-BE49-F238E27FC236}">
                <a16:creationId xmlns:a16="http://schemas.microsoft.com/office/drawing/2014/main" id="{0AFDCB1C-2101-9FF7-B5DF-000724A2C435}"/>
              </a:ext>
            </a:extLst>
          </p:cNvPr>
          <p:cNvSpPr>
            <a:spLocks noGrp="1"/>
          </p:cNvSpPr>
          <p:nvPr>
            <p:ph idx="1"/>
          </p:nvPr>
        </p:nvSpPr>
        <p:spPr>
          <a:xfrm>
            <a:off x="838200" y="968190"/>
            <a:ext cx="10515600" cy="5889810"/>
          </a:xfrm>
        </p:spPr>
        <p:txBody>
          <a:bodyPr>
            <a:noAutofit/>
          </a:bodyPr>
          <a:lstStyle/>
          <a:p>
            <a:r>
              <a:rPr lang="zh-CN" altLang="en-US" sz="2000" dirty="0">
                <a:latin typeface="楷体" panose="02010609060101010101" pitchFamily="49" charset="-122"/>
                <a:ea typeface="楷体" panose="02010609060101010101" pitchFamily="49" charset="-122"/>
              </a:rPr>
              <a:t>一、结构体</a:t>
            </a:r>
            <a:r>
              <a:rPr lang="en-US" altLang="zh-CN" sz="2000" dirty="0">
                <a:latin typeface="楷体" panose="02010609060101010101" pitchFamily="49" charset="-122"/>
                <a:ea typeface="楷体" panose="02010609060101010101" pitchFamily="49" charset="-122"/>
              </a:rPr>
              <a:t>(struct)</a:t>
            </a:r>
            <a:r>
              <a:rPr lang="zh-CN" altLang="en-US" sz="2000" dirty="0">
                <a:latin typeface="楷体" panose="02010609060101010101" pitchFamily="49" charset="-122"/>
                <a:ea typeface="楷体" panose="02010609060101010101" pitchFamily="49" charset="-122"/>
              </a:rPr>
              <a:t>定义和操作</a:t>
            </a:r>
          </a:p>
          <a:p>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定义结构体及结构体变量</a:t>
            </a:r>
          </a:p>
          <a:p>
            <a:r>
              <a:rPr lang="zh-CN" altLang="en-US" sz="2000" dirty="0">
                <a:latin typeface="楷体" panose="02010609060101010101" pitchFamily="49" charset="-122"/>
                <a:ea typeface="楷体" panose="02010609060101010101" pitchFamily="49" charset="-122"/>
              </a:rPr>
              <a:t>结构体变量的定义有两种形式：</a:t>
            </a:r>
          </a:p>
          <a:p>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定义结构体类型的时候同时定义变量</a:t>
            </a:r>
          </a:p>
          <a:p>
            <a:r>
              <a:rPr lang="en-US" altLang="zh-CN" sz="2000" dirty="0">
                <a:latin typeface="楷体" panose="02010609060101010101" pitchFamily="49" charset="-122"/>
                <a:ea typeface="楷体" panose="02010609060101010101" pitchFamily="49" charset="-122"/>
              </a:rPr>
              <a:t>struct </a:t>
            </a:r>
            <a:r>
              <a:rPr lang="zh-CN" altLang="en-US" sz="2000" dirty="0">
                <a:latin typeface="楷体" panose="02010609060101010101" pitchFamily="49" charset="-122"/>
                <a:ea typeface="楷体" panose="02010609060101010101" pitchFamily="49" charset="-122"/>
              </a:rPr>
              <a:t>结构体类型名</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其中</a:t>
            </a:r>
            <a:r>
              <a:rPr lang="en-US" altLang="zh-CN" sz="2000" dirty="0">
                <a:latin typeface="楷体" panose="02010609060101010101" pitchFamily="49" charset="-122"/>
                <a:ea typeface="楷体" panose="02010609060101010101" pitchFamily="49" charset="-122"/>
              </a:rPr>
              <a:t>struct</a:t>
            </a:r>
            <a:r>
              <a:rPr lang="zh-CN" altLang="en-US" sz="2000" dirty="0">
                <a:latin typeface="楷体" panose="02010609060101010101" pitchFamily="49" charset="-122"/>
                <a:ea typeface="楷体" panose="02010609060101010101" pitchFamily="49" charset="-122"/>
              </a:rPr>
              <a:t>是关键字</a:t>
            </a:r>
          </a:p>
          <a:p>
            <a:r>
              <a:rPr lang="zh-CN" altLang="en-US" sz="2000" dirty="0">
                <a:latin typeface="楷体" panose="02010609060101010101" pitchFamily="49" charset="-122"/>
                <a:ea typeface="楷体" panose="02010609060101010101" pitchFamily="49" charset="-122"/>
              </a:rPr>
              <a:t>    成员表</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可以有多个成员</a:t>
            </a:r>
          </a:p>
          <a:p>
            <a:r>
              <a:rPr lang="zh-CN" altLang="en-US" sz="2000" dirty="0">
                <a:latin typeface="楷体" panose="02010609060101010101" pitchFamily="49" charset="-122"/>
                <a:ea typeface="楷体" panose="02010609060101010101" pitchFamily="49" charset="-122"/>
              </a:rPr>
              <a:t>    成员函数</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可以有多个成员函数，也可以没有</a:t>
            </a:r>
          </a:p>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结构体变量表</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可以同时定义多个结构体变量，用“，”隔开</a:t>
            </a:r>
          </a:p>
          <a:p>
            <a:r>
              <a:rPr lang="zh-CN" altLang="en-US" sz="2000" dirty="0">
                <a:latin typeface="楷体" panose="02010609060101010101" pitchFamily="49" charset="-122"/>
                <a:ea typeface="楷体" panose="02010609060101010101" pitchFamily="49" charset="-122"/>
              </a:rPr>
              <a:t>例如：</a:t>
            </a:r>
          </a:p>
          <a:p>
            <a:r>
              <a:rPr lang="en-US" altLang="zh-CN" sz="2000" dirty="0">
                <a:latin typeface="楷体" panose="02010609060101010101" pitchFamily="49" charset="-122"/>
                <a:ea typeface="楷体" panose="02010609060101010101" pitchFamily="49" charset="-122"/>
              </a:rPr>
              <a:t>struct student{//</a:t>
            </a:r>
            <a:r>
              <a:rPr lang="zh-CN" altLang="en-US" sz="2000" dirty="0">
                <a:latin typeface="楷体" panose="02010609060101010101" pitchFamily="49" charset="-122"/>
                <a:ea typeface="楷体" panose="02010609060101010101" pitchFamily="49" charset="-122"/>
              </a:rPr>
              <a:t>定义类型名叫</a:t>
            </a:r>
            <a:r>
              <a:rPr lang="en-US" altLang="zh-CN" sz="2000" dirty="0">
                <a:latin typeface="楷体" panose="02010609060101010101" pitchFamily="49" charset="-122"/>
                <a:ea typeface="楷体" panose="02010609060101010101" pitchFamily="49" charset="-122"/>
              </a:rPr>
              <a:t>student</a:t>
            </a:r>
            <a:r>
              <a:rPr lang="zh-CN" altLang="en-US" sz="2000" dirty="0">
                <a:latin typeface="楷体" panose="02010609060101010101" pitchFamily="49" charset="-122"/>
                <a:ea typeface="楷体" panose="02010609060101010101" pitchFamily="49" charset="-122"/>
              </a:rPr>
              <a:t>的</a:t>
            </a:r>
            <a:r>
              <a:rPr lang="en-US" altLang="zh-CN" sz="2000" dirty="0">
                <a:latin typeface="楷体" panose="02010609060101010101" pitchFamily="49" charset="-122"/>
                <a:ea typeface="楷体" panose="02010609060101010101" pitchFamily="49" charset="-122"/>
              </a:rPr>
              <a:t>struct</a:t>
            </a:r>
            <a:r>
              <a:rPr lang="zh-CN" altLang="en-US" sz="2000" dirty="0">
                <a:latin typeface="楷体" panose="02010609060101010101" pitchFamily="49" charset="-122"/>
                <a:ea typeface="楷体" panose="02010609060101010101" pitchFamily="49" charset="-122"/>
              </a:rPr>
              <a:t>类型</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string name;</a:t>
            </a:r>
          </a:p>
          <a:p>
            <a:r>
              <a:rPr lang="en-US" altLang="zh-CN" sz="2000" dirty="0">
                <a:latin typeface="楷体" panose="02010609060101010101" pitchFamily="49" charset="-122"/>
                <a:ea typeface="楷体" panose="02010609060101010101" pitchFamily="49" charset="-122"/>
              </a:rPr>
              <a:t>	     int </a:t>
            </a:r>
            <a:r>
              <a:rPr lang="en-US" altLang="zh-CN" sz="2000" dirty="0" err="1">
                <a:latin typeface="楷体" panose="02010609060101010101" pitchFamily="49" charset="-122"/>
                <a:ea typeface="楷体" panose="02010609060101010101" pitchFamily="49" charset="-122"/>
              </a:rPr>
              <a:t>chinese,math</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int total;</a:t>
            </a:r>
          </a:p>
          <a:p>
            <a:r>
              <a:rPr lang="en-US" altLang="zh-CN" sz="2000" dirty="0">
                <a:latin typeface="楷体" panose="02010609060101010101" pitchFamily="49" charset="-122"/>
                <a:ea typeface="楷体" panose="02010609060101010101" pitchFamily="49" charset="-122"/>
              </a:rPr>
              <a:t>} a[110];                  //</a:t>
            </a:r>
            <a:r>
              <a:rPr lang="zh-CN" altLang="en-US" sz="2000" dirty="0">
                <a:latin typeface="楷体" panose="02010609060101010101" pitchFamily="49" charset="-122"/>
                <a:ea typeface="楷体" panose="02010609060101010101" pitchFamily="49" charset="-122"/>
              </a:rPr>
              <a:t>同时定义了</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数组变量</a:t>
            </a:r>
          </a:p>
        </p:txBody>
      </p:sp>
    </p:spTree>
    <p:extLst>
      <p:ext uri="{BB962C8B-B14F-4D97-AF65-F5344CB8AC3E}">
        <p14:creationId xmlns:p14="http://schemas.microsoft.com/office/powerpoint/2010/main" val="8160776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7FFCE-0382-A27E-C06A-A0D47CD6FAA7}"/>
              </a:ext>
            </a:extLst>
          </p:cNvPr>
          <p:cNvSpPr>
            <a:spLocks noGrp="1"/>
          </p:cNvSpPr>
          <p:nvPr>
            <p:ph type="title"/>
          </p:nvPr>
        </p:nvSpPr>
        <p:spPr>
          <a:xfrm>
            <a:off x="838200" y="365126"/>
            <a:ext cx="10515600" cy="603064"/>
          </a:xfrm>
        </p:spPr>
        <p:txBody>
          <a:bodyPr>
            <a:normAutofit/>
          </a:bodyPr>
          <a:lstStyle/>
          <a:p>
            <a:r>
              <a:rPr lang="zh-CN" altLang="en-US" sz="2000" dirty="0">
                <a:latin typeface="楷体" panose="02010609060101010101" pitchFamily="49" charset="-122"/>
                <a:ea typeface="楷体" panose="02010609060101010101" pitchFamily="49" charset="-122"/>
              </a:rPr>
              <a:t>结构体定义和操作</a:t>
            </a:r>
          </a:p>
        </p:txBody>
      </p:sp>
      <p:sp>
        <p:nvSpPr>
          <p:cNvPr id="3" name="内容占位符 2">
            <a:extLst>
              <a:ext uri="{FF2B5EF4-FFF2-40B4-BE49-F238E27FC236}">
                <a16:creationId xmlns:a16="http://schemas.microsoft.com/office/drawing/2014/main" id="{0AFDCB1C-2101-9FF7-B5DF-000724A2C435}"/>
              </a:ext>
            </a:extLst>
          </p:cNvPr>
          <p:cNvSpPr>
            <a:spLocks noGrp="1"/>
          </p:cNvSpPr>
          <p:nvPr>
            <p:ph idx="1"/>
          </p:nvPr>
        </p:nvSpPr>
        <p:spPr>
          <a:xfrm>
            <a:off x="838200" y="968190"/>
            <a:ext cx="10515600" cy="5889810"/>
          </a:xfrm>
        </p:spPr>
        <p:txBody>
          <a:bodyPr>
            <a:noAutofit/>
          </a:bodyPr>
          <a:lstStyle/>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先定义结构体再定义结构体变量</a:t>
            </a:r>
          </a:p>
          <a:p>
            <a:r>
              <a:rPr lang="en-US" altLang="zh-CN" sz="2000" dirty="0">
                <a:latin typeface="楷体" panose="02010609060101010101" pitchFamily="49" charset="-122"/>
                <a:ea typeface="楷体" panose="02010609060101010101" pitchFamily="49" charset="-122"/>
              </a:rPr>
              <a:t>struct </a:t>
            </a:r>
            <a:r>
              <a:rPr lang="zh-CN" altLang="en-US" sz="2000" dirty="0">
                <a:latin typeface="楷体" panose="02010609060101010101" pitchFamily="49" charset="-122"/>
                <a:ea typeface="楷体" panose="02010609060101010101" pitchFamily="49" charset="-122"/>
              </a:rPr>
              <a:t>结构体类型名</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成员表</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成员函数</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a:t>
            </a:r>
          </a:p>
          <a:p>
            <a:r>
              <a:rPr lang="zh-CN" altLang="en-US" sz="2000" dirty="0">
                <a:latin typeface="楷体" panose="02010609060101010101" pitchFamily="49" charset="-122"/>
                <a:ea typeface="楷体" panose="02010609060101010101" pitchFamily="49" charset="-122"/>
              </a:rPr>
              <a:t>结构体名  结构体变量表 </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同样可以同时定义多个结构体变量</a:t>
            </a:r>
          </a:p>
          <a:p>
            <a:r>
              <a:rPr lang="zh-CN" altLang="en-US" sz="2000" dirty="0">
                <a:latin typeface="楷体" panose="02010609060101010101" pitchFamily="49" charset="-122"/>
                <a:ea typeface="楷体" panose="02010609060101010101" pitchFamily="49" charset="-122"/>
              </a:rPr>
              <a:t>例如：</a:t>
            </a:r>
          </a:p>
          <a:p>
            <a:r>
              <a:rPr lang="en-US" altLang="zh-CN" sz="2000" dirty="0">
                <a:latin typeface="楷体" panose="02010609060101010101" pitchFamily="49" charset="-122"/>
                <a:ea typeface="楷体" panose="02010609060101010101" pitchFamily="49" charset="-122"/>
              </a:rPr>
              <a:t>struct student{</a:t>
            </a:r>
          </a:p>
          <a:p>
            <a:r>
              <a:rPr lang="en-US" altLang="zh-CN" sz="2000" dirty="0">
                <a:latin typeface="楷体" panose="02010609060101010101" pitchFamily="49" charset="-122"/>
                <a:ea typeface="楷体" panose="02010609060101010101" pitchFamily="49" charset="-122"/>
              </a:rPr>
              <a:t>	      string name;</a:t>
            </a:r>
          </a:p>
          <a:p>
            <a:r>
              <a:rPr lang="en-US" altLang="zh-CN" sz="2000" dirty="0">
                <a:latin typeface="楷体" panose="02010609060101010101" pitchFamily="49" charset="-122"/>
                <a:ea typeface="楷体" panose="02010609060101010101" pitchFamily="49" charset="-122"/>
              </a:rPr>
              <a:t>	      int </a:t>
            </a:r>
            <a:r>
              <a:rPr lang="en-US" altLang="zh-CN" sz="2000" dirty="0" err="1">
                <a:latin typeface="楷体" panose="02010609060101010101" pitchFamily="49" charset="-122"/>
                <a:ea typeface="楷体" panose="02010609060101010101" pitchFamily="49" charset="-122"/>
              </a:rPr>
              <a:t>chinese,math</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int total;</a:t>
            </a:r>
          </a:p>
          <a:p>
            <a:r>
              <a:rPr lang="en-US" altLang="zh-CN" sz="2000" dirty="0">
                <a:latin typeface="楷体" panose="02010609060101010101" pitchFamily="49" charset="-122"/>
                <a:ea typeface="楷体" panose="02010609060101010101" pitchFamily="49" charset="-122"/>
              </a:rPr>
              <a:t>}; </a:t>
            </a:r>
          </a:p>
          <a:p>
            <a:r>
              <a:rPr lang="en-US" altLang="zh-CN" sz="2000" dirty="0">
                <a:latin typeface="楷体" panose="02010609060101010101" pitchFamily="49" charset="-122"/>
                <a:ea typeface="楷体" panose="02010609060101010101" pitchFamily="49" charset="-122"/>
              </a:rPr>
              <a:t>student a[110];</a:t>
            </a:r>
          </a:p>
          <a:p>
            <a:r>
              <a:rPr lang="zh-CN" altLang="en-US" sz="2000" dirty="0">
                <a:latin typeface="楷体" panose="02010609060101010101" pitchFamily="49" charset="-122"/>
                <a:ea typeface="楷体" panose="02010609060101010101" pitchFamily="49" charset="-122"/>
              </a:rPr>
              <a:t>在定义结构体变量时注意，结构体变量名和结构体名不能相同。在定义结构体时，系统对其不分配实际内存。只有定义结构体变量时，系统才为其分配内存。</a:t>
            </a:r>
          </a:p>
        </p:txBody>
      </p:sp>
    </p:spTree>
    <p:extLst>
      <p:ext uri="{BB962C8B-B14F-4D97-AF65-F5344CB8AC3E}">
        <p14:creationId xmlns:p14="http://schemas.microsoft.com/office/powerpoint/2010/main" val="1273994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7FFCE-0382-A27E-C06A-A0D47CD6FAA7}"/>
              </a:ext>
            </a:extLst>
          </p:cNvPr>
          <p:cNvSpPr>
            <a:spLocks noGrp="1"/>
          </p:cNvSpPr>
          <p:nvPr>
            <p:ph type="title"/>
          </p:nvPr>
        </p:nvSpPr>
        <p:spPr>
          <a:xfrm>
            <a:off x="838200" y="365126"/>
            <a:ext cx="10515600" cy="603064"/>
          </a:xfrm>
        </p:spPr>
        <p:txBody>
          <a:bodyPr>
            <a:normAutofit/>
          </a:bodyPr>
          <a:lstStyle/>
          <a:p>
            <a:r>
              <a:rPr lang="zh-CN" altLang="en-US" sz="2000" dirty="0">
                <a:latin typeface="楷体" panose="02010609060101010101" pitchFamily="49" charset="-122"/>
                <a:ea typeface="楷体" panose="02010609060101010101" pitchFamily="49" charset="-122"/>
              </a:rPr>
              <a:t>结构体定义和操作</a:t>
            </a:r>
          </a:p>
        </p:txBody>
      </p:sp>
      <p:sp>
        <p:nvSpPr>
          <p:cNvPr id="3" name="内容占位符 2">
            <a:extLst>
              <a:ext uri="{FF2B5EF4-FFF2-40B4-BE49-F238E27FC236}">
                <a16:creationId xmlns:a16="http://schemas.microsoft.com/office/drawing/2014/main" id="{0AFDCB1C-2101-9FF7-B5DF-000724A2C435}"/>
              </a:ext>
            </a:extLst>
          </p:cNvPr>
          <p:cNvSpPr>
            <a:spLocks noGrp="1"/>
          </p:cNvSpPr>
          <p:nvPr>
            <p:ph idx="1"/>
          </p:nvPr>
        </p:nvSpPr>
        <p:spPr>
          <a:xfrm>
            <a:off x="838200" y="968190"/>
            <a:ext cx="10515600" cy="9117104"/>
          </a:xfrm>
        </p:spPr>
        <p:txBody>
          <a:bodyPr>
            <a:noAutofit/>
          </a:bodyPr>
          <a:lstStyle/>
          <a:p>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结构体变量的特点</a:t>
            </a:r>
          </a:p>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）结构体变量可以整体操作，例如：</a:t>
            </a:r>
          </a:p>
          <a:p>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swap(a[j],a[j+1]);</a:t>
            </a:r>
          </a:p>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）结构体变量的成员访问也很方便、清晰，例如：</a:t>
            </a:r>
          </a:p>
          <a:p>
            <a:r>
              <a:rPr lang="zh-CN" altLang="en-US"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cin</a:t>
            </a:r>
            <a:r>
              <a:rPr lang="en-US" altLang="zh-CN" sz="2000" dirty="0">
                <a:latin typeface="楷体" panose="02010609060101010101" pitchFamily="49" charset="-122"/>
                <a:ea typeface="楷体" panose="02010609060101010101" pitchFamily="49" charset="-122"/>
              </a:rPr>
              <a:t>&gt;&gt;a[</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].name;</a:t>
            </a:r>
          </a:p>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）结构体变量的初始化和数组的初始化类似，例如：</a:t>
            </a:r>
          </a:p>
          <a:p>
            <a:r>
              <a:rPr lang="en-US" altLang="zh-CN" sz="2000" dirty="0">
                <a:latin typeface="楷体" panose="02010609060101010101" pitchFamily="49" charset="-122"/>
                <a:ea typeface="楷体" panose="02010609060101010101" pitchFamily="49" charset="-122"/>
              </a:rPr>
              <a:t>student op={"gaoxiang",89,90,179};</a:t>
            </a:r>
          </a:p>
          <a:p>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成员调用</a:t>
            </a:r>
          </a:p>
          <a:p>
            <a:r>
              <a:rPr lang="zh-CN" altLang="en-US" sz="2000" dirty="0">
                <a:latin typeface="楷体" panose="02010609060101010101" pitchFamily="49" charset="-122"/>
                <a:ea typeface="楷体" panose="02010609060101010101" pitchFamily="49" charset="-122"/>
              </a:rPr>
              <a:t>结构体变量与各个成员之间引用的一般形式为：</a:t>
            </a:r>
          </a:p>
          <a:p>
            <a:r>
              <a:rPr lang="zh-CN" altLang="en-US" sz="2000" dirty="0">
                <a:latin typeface="楷体" panose="02010609060101010101" pitchFamily="49" charset="-122"/>
                <a:ea typeface="楷体" panose="02010609060101010101" pitchFamily="49" charset="-122"/>
              </a:rPr>
              <a:t>       结构体变量名</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成员名</a:t>
            </a:r>
          </a:p>
          <a:p>
            <a:r>
              <a:rPr lang="zh-CN" altLang="en-US" sz="2000" dirty="0">
                <a:latin typeface="楷体" panose="02010609060101010101" pitchFamily="49" charset="-122"/>
                <a:ea typeface="楷体" panose="02010609060101010101" pitchFamily="49" charset="-122"/>
              </a:rPr>
              <a:t>      对于上面定义的结构体变量，我们可以这样操作：</a:t>
            </a:r>
          </a:p>
          <a:p>
            <a:r>
              <a:rPr lang="zh-CN" altLang="en-US"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cin</a:t>
            </a:r>
            <a:r>
              <a:rPr lang="en-US" altLang="zh-CN" sz="2000" dirty="0">
                <a:latin typeface="楷体" panose="02010609060101010101" pitchFamily="49" charset="-122"/>
                <a:ea typeface="楷体" panose="02010609060101010101" pitchFamily="49" charset="-122"/>
              </a:rPr>
              <a:t>&gt;&gt;a[</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].name;              //</a:t>
            </a:r>
            <a:r>
              <a:rPr lang="zh-CN" altLang="en-US" sz="2000" dirty="0">
                <a:latin typeface="楷体" panose="02010609060101010101" pitchFamily="49" charset="-122"/>
                <a:ea typeface="楷体" panose="02010609060101010101" pitchFamily="49" charset="-122"/>
              </a:rPr>
              <a:t>一般情况下不能写</a:t>
            </a:r>
            <a:r>
              <a:rPr lang="en-US" altLang="zh-CN" sz="2000" dirty="0" err="1">
                <a:latin typeface="楷体" panose="02010609060101010101" pitchFamily="49" charset="-122"/>
                <a:ea typeface="楷体" panose="02010609060101010101" pitchFamily="49" charset="-122"/>
              </a:rPr>
              <a:t>cin</a:t>
            </a:r>
            <a:r>
              <a:rPr lang="en-US" altLang="zh-CN" sz="2000" dirty="0">
                <a:latin typeface="楷体" panose="02010609060101010101" pitchFamily="49" charset="-122"/>
                <a:ea typeface="楷体" panose="02010609060101010101" pitchFamily="49" charset="-122"/>
              </a:rPr>
              <a:t>&gt;&gt;a[</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	  a[</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].total=a[</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chinese+a</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i</a:t>
            </a:r>
            <a:r>
              <a:rPr lang="en-US" altLang="zh-CN" sz="2000" dirty="0">
                <a:latin typeface="楷体" panose="02010609060101010101" pitchFamily="49" charset="-122"/>
                <a:ea typeface="楷体" panose="02010609060101010101" pitchFamily="49" charset="-122"/>
              </a:rPr>
              <a:t>].math;  //</a:t>
            </a:r>
            <a:r>
              <a:rPr lang="zh-CN" altLang="en-US" sz="2000" dirty="0">
                <a:latin typeface="楷体" panose="02010609060101010101" pitchFamily="49" charset="-122"/>
                <a:ea typeface="楷体" panose="02010609060101010101" pitchFamily="49" charset="-122"/>
              </a:rPr>
              <a:t>就像用整型变量一样</a:t>
            </a:r>
          </a:p>
          <a:p>
            <a:r>
              <a:rPr lang="zh-CN" altLang="en-US" sz="2000" dirty="0">
                <a:latin typeface="楷体" panose="02010609060101010101" pitchFamily="49" charset="-122"/>
                <a:ea typeface="楷体" panose="02010609060101010101" pitchFamily="49" charset="-122"/>
              </a:rPr>
              <a:t>      实际上结构体成员的操作与该成员类型所具有的操作是一致的。</a:t>
            </a:r>
          </a:p>
          <a:p>
            <a:r>
              <a:rPr lang="zh-CN" altLang="en-US" sz="2000" dirty="0">
                <a:latin typeface="楷体" panose="02010609060101010101" pitchFamily="49" charset="-122"/>
                <a:ea typeface="楷体" panose="02010609060101010101" pitchFamily="49" charset="-122"/>
              </a:rPr>
              <a:t>      成员运算符“</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在存取成员数值时使用，其优先级最高，并具有左结合性。在处理包含结构体的结构体时，可记作：</a:t>
            </a:r>
          </a:p>
          <a:p>
            <a:r>
              <a:rPr lang="en-US" altLang="zh-CN" sz="2000" dirty="0" err="1">
                <a:latin typeface="楷体" panose="02010609060101010101" pitchFamily="49" charset="-122"/>
                <a:ea typeface="楷体" panose="02010609060101010101" pitchFamily="49" charset="-122"/>
              </a:rPr>
              <a:t>strua.strub.membb</a:t>
            </a:r>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这说明结构体变量</a:t>
            </a:r>
            <a:r>
              <a:rPr lang="en-US" altLang="zh-CN" sz="2000" dirty="0" err="1">
                <a:latin typeface="楷体" panose="02010609060101010101" pitchFamily="49" charset="-122"/>
                <a:ea typeface="楷体" panose="02010609060101010101" pitchFamily="49" charset="-122"/>
              </a:rPr>
              <a:t>strua</a:t>
            </a:r>
            <a:r>
              <a:rPr lang="zh-CN" altLang="en-US" sz="2000" dirty="0">
                <a:latin typeface="楷体" panose="02010609060101010101" pitchFamily="49" charset="-122"/>
                <a:ea typeface="楷体" panose="02010609060101010101" pitchFamily="49" charset="-122"/>
              </a:rPr>
              <a:t>有结构体成员</a:t>
            </a:r>
            <a:r>
              <a:rPr lang="en-US" altLang="zh-CN" sz="2000" dirty="0" err="1">
                <a:latin typeface="楷体" panose="02010609060101010101" pitchFamily="49" charset="-122"/>
                <a:ea typeface="楷体" panose="02010609060101010101" pitchFamily="49" charset="-122"/>
              </a:rPr>
              <a:t>strub</a:t>
            </a:r>
            <a:r>
              <a:rPr lang="zh-CN" altLang="en-US" sz="2000" dirty="0">
                <a:latin typeface="楷体" panose="02010609060101010101" pitchFamily="49" charset="-122"/>
                <a:ea typeface="楷体" panose="02010609060101010101" pitchFamily="49" charset="-122"/>
              </a:rPr>
              <a:t>；结构体变量</a:t>
            </a:r>
            <a:r>
              <a:rPr lang="en-US" altLang="zh-CN" sz="2000" dirty="0" err="1">
                <a:latin typeface="楷体" panose="02010609060101010101" pitchFamily="49" charset="-122"/>
                <a:ea typeface="楷体" panose="02010609060101010101" pitchFamily="49" charset="-122"/>
              </a:rPr>
              <a:t>strub</a:t>
            </a:r>
            <a:r>
              <a:rPr lang="zh-CN" altLang="en-US" sz="2000" dirty="0">
                <a:latin typeface="楷体" panose="02010609060101010101" pitchFamily="49" charset="-122"/>
                <a:ea typeface="楷体" panose="02010609060101010101" pitchFamily="49" charset="-122"/>
              </a:rPr>
              <a:t>有成员</a:t>
            </a:r>
            <a:r>
              <a:rPr lang="en-US" altLang="zh-CN" sz="2000" dirty="0" err="1">
                <a:latin typeface="楷体" panose="02010609060101010101" pitchFamily="49" charset="-122"/>
                <a:ea typeface="楷体" panose="02010609060101010101" pitchFamily="49" charset="-122"/>
              </a:rPr>
              <a:t>membb</a:t>
            </a:r>
            <a:r>
              <a:rPr lang="zh-CN" altLang="en-US" sz="2000" dirty="0">
                <a:latin typeface="楷体" panose="02010609060101010101" pitchFamily="49" charset="-122"/>
                <a:ea typeface="楷体" panose="02010609060101010101" pitchFamily="49" charset="-122"/>
              </a:rPr>
              <a:t>。</a:t>
            </a:r>
          </a:p>
          <a:p>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成员函数调用</a:t>
            </a:r>
          </a:p>
          <a:p>
            <a:r>
              <a:rPr lang="zh-CN" altLang="en-US" sz="2000" dirty="0">
                <a:latin typeface="楷体" panose="02010609060101010101" pitchFamily="49" charset="-122"/>
                <a:ea typeface="楷体" panose="02010609060101010101" pitchFamily="49" charset="-122"/>
              </a:rPr>
              <a:t>结构体成员函数调用的一般形式为：</a:t>
            </a:r>
          </a:p>
          <a:p>
            <a:r>
              <a:rPr lang="zh-CN" altLang="en-US" sz="2000" dirty="0">
                <a:latin typeface="楷体" panose="02010609060101010101" pitchFamily="49" charset="-122"/>
                <a:ea typeface="楷体" panose="02010609060101010101" pitchFamily="49" charset="-122"/>
              </a:rPr>
              <a:t>结构体变量名</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成员函数</a:t>
            </a:r>
          </a:p>
          <a:p>
            <a:r>
              <a:rPr lang="zh-CN" altLang="en-US" sz="2000" dirty="0">
                <a:latin typeface="楷体" panose="02010609060101010101" pitchFamily="49" charset="-122"/>
                <a:ea typeface="楷体" panose="02010609060101010101" pitchFamily="49" charset="-122"/>
              </a:rPr>
              <a:t>结构体成员函数默认将结构体变量作为引用参数。</a:t>
            </a:r>
          </a:p>
        </p:txBody>
      </p:sp>
    </p:spTree>
    <p:extLst>
      <p:ext uri="{BB962C8B-B14F-4D97-AF65-F5344CB8AC3E}">
        <p14:creationId xmlns:p14="http://schemas.microsoft.com/office/powerpoint/2010/main" val="2555798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7FFCE-0382-A27E-C06A-A0D47CD6FAA7}"/>
              </a:ext>
            </a:extLst>
          </p:cNvPr>
          <p:cNvSpPr>
            <a:spLocks noGrp="1"/>
          </p:cNvSpPr>
          <p:nvPr>
            <p:ph type="title"/>
          </p:nvPr>
        </p:nvSpPr>
        <p:spPr>
          <a:xfrm>
            <a:off x="838200" y="365126"/>
            <a:ext cx="10515600" cy="603064"/>
          </a:xfrm>
        </p:spPr>
        <p:txBody>
          <a:bodyPr>
            <a:normAutofit/>
          </a:bodyPr>
          <a:lstStyle/>
          <a:p>
            <a:r>
              <a:rPr lang="zh-CN" altLang="en-US" sz="2000" dirty="0">
                <a:latin typeface="楷体" panose="02010609060101010101" pitchFamily="49" charset="-122"/>
                <a:ea typeface="楷体" panose="02010609060101010101" pitchFamily="49" charset="-122"/>
              </a:rPr>
              <a:t>联合体</a:t>
            </a:r>
          </a:p>
        </p:txBody>
      </p:sp>
      <p:sp>
        <p:nvSpPr>
          <p:cNvPr id="3" name="内容占位符 2">
            <a:extLst>
              <a:ext uri="{FF2B5EF4-FFF2-40B4-BE49-F238E27FC236}">
                <a16:creationId xmlns:a16="http://schemas.microsoft.com/office/drawing/2014/main" id="{0AFDCB1C-2101-9FF7-B5DF-000724A2C435}"/>
              </a:ext>
            </a:extLst>
          </p:cNvPr>
          <p:cNvSpPr>
            <a:spLocks noGrp="1"/>
          </p:cNvSpPr>
          <p:nvPr>
            <p:ph idx="1"/>
          </p:nvPr>
        </p:nvSpPr>
        <p:spPr>
          <a:xfrm>
            <a:off x="838200" y="968190"/>
            <a:ext cx="10515600" cy="5889810"/>
          </a:xfrm>
        </p:spPr>
        <p:txBody>
          <a:bodyPr>
            <a:noAutofit/>
          </a:bodyPr>
          <a:lstStyle/>
          <a:p>
            <a:r>
              <a:rPr lang="zh-CN" altLang="en-US" sz="2000" dirty="0">
                <a:latin typeface="楷体" panose="02010609060101010101" pitchFamily="49" charset="-122"/>
                <a:ea typeface="楷体" panose="02010609060101010101" pitchFamily="49" charset="-122"/>
              </a:rPr>
              <a:t>三、联合</a:t>
            </a:r>
            <a:r>
              <a:rPr lang="en-US" altLang="zh-CN" sz="2000" dirty="0">
                <a:latin typeface="楷体" panose="02010609060101010101" pitchFamily="49" charset="-122"/>
                <a:ea typeface="楷体" panose="02010609060101010101" pitchFamily="49" charset="-122"/>
              </a:rPr>
              <a:t>(union)</a:t>
            </a:r>
            <a:r>
              <a:rPr lang="zh-CN" altLang="en-US" sz="2000" dirty="0">
                <a:latin typeface="楷体" panose="02010609060101010101" pitchFamily="49" charset="-122"/>
                <a:ea typeface="楷体" panose="02010609060101010101" pitchFamily="49" charset="-122"/>
              </a:rPr>
              <a:t>的定义和使用</a:t>
            </a:r>
            <a:br>
              <a:rPr lang="zh-CN" altLang="en-US" sz="2000" dirty="0">
                <a:latin typeface="楷体" panose="02010609060101010101" pitchFamily="49" charset="-122"/>
                <a:ea typeface="楷体" panose="02010609060101010101" pitchFamily="49" charset="-122"/>
              </a:rPr>
            </a:br>
            <a:br>
              <a:rPr lang="zh-CN" altLang="en-US" sz="2000" dirty="0">
                <a:latin typeface="楷体" panose="02010609060101010101" pitchFamily="49" charset="-122"/>
                <a:ea typeface="楷体" panose="02010609060101010101" pitchFamily="49" charset="-122"/>
              </a:rPr>
            </a:br>
            <a:r>
              <a:rPr lang="zh-CN" altLang="en-US" sz="2000" dirty="0">
                <a:latin typeface="楷体" panose="02010609060101010101" pitchFamily="49" charset="-122"/>
                <a:ea typeface="楷体" panose="02010609060101010101" pitchFamily="49" charset="-122"/>
              </a:rPr>
              <a:t>       联合也称为共用体，是一种数据格式，能够存储不同类型的数据，但同一时间只能储存其中的一种类型数据。例如：</a:t>
            </a:r>
            <a:br>
              <a:rPr lang="zh-CN" altLang="en-US"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union color</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int </a:t>
            </a:r>
            <a:r>
              <a:rPr lang="en-US" altLang="zh-CN" sz="2000" dirty="0" err="1">
                <a:latin typeface="楷体" panose="02010609060101010101" pitchFamily="49" charset="-122"/>
                <a:ea typeface="楷体" panose="02010609060101010101" pitchFamily="49" charset="-122"/>
              </a:rPr>
              <a:t>rgb</a:t>
            </a:r>
            <a:r>
              <a:rPr lang="en-US" altLang="zh-CN" sz="2000" dirty="0">
                <a:latin typeface="楷体" panose="02010609060101010101" pitchFamily="49" charset="-122"/>
                <a:ea typeface="楷体" panose="02010609060101010101" pitchFamily="49" charset="-122"/>
              </a:rPr>
              <a:t>[3];</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int </a:t>
            </a:r>
            <a:r>
              <a:rPr lang="en-US" altLang="zh-CN" sz="2000" dirty="0" err="1">
                <a:latin typeface="楷体" panose="02010609060101010101" pitchFamily="49" charset="-122"/>
                <a:ea typeface="楷体" panose="02010609060101010101" pitchFamily="49" charset="-122"/>
              </a:rPr>
              <a:t>cmyk</a:t>
            </a:r>
            <a:r>
              <a:rPr lang="en-US" altLang="zh-CN" sz="2000" dirty="0">
                <a:latin typeface="楷体" panose="02010609060101010101" pitchFamily="49" charset="-122"/>
                <a:ea typeface="楷体" panose="02010609060101010101" pitchFamily="49" charset="-122"/>
              </a:rPr>
              <a:t>[4];</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“color c;”</a:t>
            </a:r>
            <a:r>
              <a:rPr lang="zh-CN" altLang="en-US" sz="2000" dirty="0">
                <a:latin typeface="楷体" panose="02010609060101010101" pitchFamily="49" charset="-122"/>
                <a:ea typeface="楷体" panose="02010609060101010101" pitchFamily="49" charset="-122"/>
              </a:rPr>
              <a:t>可以定义一个颜色变量</a:t>
            </a:r>
            <a:r>
              <a:rPr lang="en-US" altLang="zh-CN" sz="2000" dirty="0">
                <a:latin typeface="楷体" panose="02010609060101010101" pitchFamily="49" charset="-122"/>
                <a:ea typeface="楷体" panose="02010609060101010101" pitchFamily="49" charset="-122"/>
              </a:rPr>
              <a:t>c</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c</a:t>
            </a:r>
            <a:r>
              <a:rPr lang="zh-CN" altLang="en-US" sz="2000" dirty="0">
                <a:latin typeface="楷体" panose="02010609060101010101" pitchFamily="49" charset="-122"/>
                <a:ea typeface="楷体" panose="02010609060101010101" pitchFamily="49" charset="-122"/>
              </a:rPr>
              <a:t>可以有两种方式记录颜色：</a:t>
            </a:r>
            <a:r>
              <a:rPr lang="en-US" altLang="zh-CN" sz="2000" dirty="0" err="1">
                <a:latin typeface="楷体" panose="02010609060101010101" pitchFamily="49" charset="-122"/>
                <a:ea typeface="楷体" panose="02010609060101010101" pitchFamily="49" charset="-122"/>
              </a:rPr>
              <a:t>rgb</a:t>
            </a:r>
            <a:r>
              <a:rPr lang="zh-CN" altLang="en-US" sz="2000" dirty="0">
                <a:latin typeface="楷体" panose="02010609060101010101" pitchFamily="49" charset="-122"/>
                <a:ea typeface="楷体" panose="02010609060101010101" pitchFamily="49" charset="-122"/>
              </a:rPr>
              <a:t>形式或者</a:t>
            </a:r>
            <a:r>
              <a:rPr lang="en-US" altLang="zh-CN" sz="2000" dirty="0" err="1">
                <a:latin typeface="楷体" panose="02010609060101010101" pitchFamily="49" charset="-122"/>
                <a:ea typeface="楷体" panose="02010609060101010101" pitchFamily="49" charset="-122"/>
              </a:rPr>
              <a:t>cmyk</a:t>
            </a:r>
            <a:r>
              <a:rPr lang="zh-CN" altLang="en-US" sz="2000" dirty="0">
                <a:latin typeface="楷体" panose="02010609060101010101" pitchFamily="49" charset="-122"/>
                <a:ea typeface="楷体" panose="02010609060101010101" pitchFamily="49" charset="-122"/>
              </a:rPr>
              <a:t>形式，但不能同时记录。</a:t>
            </a:r>
            <a:br>
              <a:rPr lang="zh-CN" altLang="en-US" sz="2000" dirty="0">
                <a:latin typeface="楷体" panose="02010609060101010101" pitchFamily="49" charset="-122"/>
                <a:ea typeface="楷体" panose="02010609060101010101" pitchFamily="49" charset="-122"/>
              </a:rPr>
            </a:br>
            <a:r>
              <a:rPr lang="zh-CN" altLang="en-US" sz="2000" dirty="0">
                <a:latin typeface="楷体" panose="02010609060101010101" pitchFamily="49" charset="-122"/>
                <a:ea typeface="楷体" panose="02010609060101010101" pitchFamily="49" charset="-122"/>
              </a:rPr>
              <a:t>    显然联合的用途之一：当数据项使用多种格式（但不会同时使用）时，可以节省空间。</a:t>
            </a:r>
          </a:p>
        </p:txBody>
      </p:sp>
    </p:spTree>
    <p:extLst>
      <p:ext uri="{BB962C8B-B14F-4D97-AF65-F5344CB8AC3E}">
        <p14:creationId xmlns:p14="http://schemas.microsoft.com/office/powerpoint/2010/main" val="6028065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7FFCE-0382-A27E-C06A-A0D47CD6FAA7}"/>
              </a:ext>
            </a:extLst>
          </p:cNvPr>
          <p:cNvSpPr>
            <a:spLocks noGrp="1"/>
          </p:cNvSpPr>
          <p:nvPr>
            <p:ph type="title"/>
          </p:nvPr>
        </p:nvSpPr>
        <p:spPr>
          <a:xfrm>
            <a:off x="838200" y="365126"/>
            <a:ext cx="10515600" cy="603064"/>
          </a:xfrm>
        </p:spPr>
        <p:txBody>
          <a:bodyPr>
            <a:normAutofit/>
          </a:bodyPr>
          <a:lstStyle/>
          <a:p>
            <a:r>
              <a:rPr lang="zh-CN" altLang="en-US" sz="2000" dirty="0">
                <a:latin typeface="楷体" panose="02010609060101010101" pitchFamily="49" charset="-122"/>
                <a:ea typeface="楷体" panose="02010609060101010101" pitchFamily="49" charset="-122"/>
              </a:rPr>
              <a:t>枚举类型</a:t>
            </a:r>
          </a:p>
        </p:txBody>
      </p:sp>
      <p:sp>
        <p:nvSpPr>
          <p:cNvPr id="3" name="内容占位符 2">
            <a:extLst>
              <a:ext uri="{FF2B5EF4-FFF2-40B4-BE49-F238E27FC236}">
                <a16:creationId xmlns:a16="http://schemas.microsoft.com/office/drawing/2014/main" id="{0AFDCB1C-2101-9FF7-B5DF-000724A2C435}"/>
              </a:ext>
            </a:extLst>
          </p:cNvPr>
          <p:cNvSpPr>
            <a:spLocks noGrp="1"/>
          </p:cNvSpPr>
          <p:nvPr>
            <p:ph idx="1"/>
          </p:nvPr>
        </p:nvSpPr>
        <p:spPr>
          <a:xfrm>
            <a:off x="838200" y="968190"/>
            <a:ext cx="10515600" cy="5889810"/>
          </a:xfrm>
        </p:spPr>
        <p:txBody>
          <a:bodyPr>
            <a:noAutofit/>
          </a:bodyPr>
          <a:lstStyle/>
          <a:p>
            <a:r>
              <a:rPr lang="zh-CN" altLang="en-US" sz="2000" dirty="0">
                <a:latin typeface="楷体" panose="02010609060101010101" pitchFamily="49" charset="-122"/>
                <a:ea typeface="楷体" panose="02010609060101010101" pitchFamily="49" charset="-122"/>
              </a:rPr>
              <a:t>四、枚举</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enum</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的定义和使用</a:t>
            </a:r>
            <a:br>
              <a:rPr lang="zh-CN" altLang="en-US" sz="2000" dirty="0">
                <a:latin typeface="楷体" panose="02010609060101010101" pitchFamily="49" charset="-122"/>
                <a:ea typeface="楷体" panose="02010609060101010101" pitchFamily="49" charset="-122"/>
              </a:rPr>
            </a:b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C++</a:t>
            </a:r>
            <a:r>
              <a:rPr lang="zh-CN" altLang="en-US" sz="2000" dirty="0">
                <a:latin typeface="楷体" panose="02010609060101010101" pitchFamily="49" charset="-122"/>
                <a:ea typeface="楷体" panose="02010609060101010101" pitchFamily="49" charset="-122"/>
              </a:rPr>
              <a:t>中枚举（</a:t>
            </a:r>
            <a:r>
              <a:rPr lang="en-US" altLang="zh-CN" sz="2000" dirty="0" err="1">
                <a:latin typeface="楷体" panose="02010609060101010101" pitchFamily="49" charset="-122"/>
                <a:ea typeface="楷体" panose="02010609060101010101" pitchFamily="49" charset="-122"/>
              </a:rPr>
              <a:t>enum</a:t>
            </a:r>
            <a:r>
              <a:rPr lang="zh-CN" altLang="en-US" sz="2000" dirty="0">
                <a:latin typeface="楷体" panose="02010609060101010101" pitchFamily="49" charset="-122"/>
                <a:ea typeface="楷体" panose="02010609060101010101" pitchFamily="49" charset="-122"/>
              </a:rPr>
              <a:t>）提供了另一种创建符号常量的方式，有些场合可以代替</a:t>
            </a:r>
            <a:r>
              <a:rPr lang="en-US" altLang="zh-CN" sz="2000" dirty="0">
                <a:latin typeface="楷体" panose="02010609060101010101" pitchFamily="49" charset="-122"/>
                <a:ea typeface="楷体" panose="02010609060101010101" pitchFamily="49" charset="-122"/>
              </a:rPr>
              <a:t>const</a:t>
            </a:r>
            <a:r>
              <a:rPr lang="zh-CN" altLang="en-US" sz="2000" dirty="0">
                <a:latin typeface="楷体" panose="02010609060101010101" pitchFamily="49" charset="-122"/>
                <a:ea typeface="楷体" panose="02010609060101010101" pitchFamily="49" charset="-122"/>
              </a:rPr>
              <a:t>，甚至定义另一种自定义类型。例如：</a:t>
            </a:r>
            <a:br>
              <a:rPr lang="zh-CN" altLang="en-US" sz="2000" dirty="0">
                <a:latin typeface="楷体" panose="02010609060101010101" pitchFamily="49" charset="-122"/>
                <a:ea typeface="楷体" panose="02010609060101010101" pitchFamily="49" charset="-122"/>
              </a:rPr>
            </a:br>
            <a:r>
              <a:rPr lang="en-US" altLang="zh-CN" sz="2000" dirty="0" err="1">
                <a:latin typeface="楷体" panose="02010609060101010101" pitchFamily="49" charset="-122"/>
                <a:ea typeface="楷体" panose="02010609060101010101" pitchFamily="49" charset="-122"/>
              </a:rPr>
              <a:t>enum</a:t>
            </a:r>
            <a:r>
              <a:rPr lang="en-US" altLang="zh-CN" sz="2000" dirty="0">
                <a:latin typeface="楷体" panose="02010609060101010101" pitchFamily="49" charset="-122"/>
                <a:ea typeface="楷体" panose="02010609060101010101" pitchFamily="49" charset="-122"/>
              </a:rPr>
              <a:t> color</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a:t>
            </a:r>
            <a:r>
              <a:rPr lang="en-US" altLang="zh-CN" sz="2000" dirty="0" err="1">
                <a:latin typeface="楷体" panose="02010609060101010101" pitchFamily="49" charset="-122"/>
                <a:ea typeface="楷体" panose="02010609060101010101" pitchFamily="49" charset="-122"/>
              </a:rPr>
              <a:t>red,green,blue,yellow,black,white</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color x;</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“color x;”</a:t>
            </a:r>
            <a:r>
              <a:rPr lang="zh-CN" altLang="en-US" sz="2000" dirty="0">
                <a:latin typeface="楷体" panose="02010609060101010101" pitchFamily="49" charset="-122"/>
                <a:ea typeface="楷体" panose="02010609060101010101" pitchFamily="49" charset="-122"/>
              </a:rPr>
              <a:t>定义了一个叫</a:t>
            </a:r>
            <a:r>
              <a:rPr lang="en-US" altLang="zh-CN" sz="2000" dirty="0">
                <a:latin typeface="楷体" panose="02010609060101010101" pitchFamily="49" charset="-122"/>
                <a:ea typeface="楷体" panose="02010609060101010101" pitchFamily="49" charset="-122"/>
              </a:rPr>
              <a:t>color</a:t>
            </a:r>
            <a:r>
              <a:rPr lang="zh-CN" altLang="en-US" sz="2000" dirty="0">
                <a:latin typeface="楷体" panose="02010609060101010101" pitchFamily="49" charset="-122"/>
                <a:ea typeface="楷体" panose="02010609060101010101" pitchFamily="49" charset="-122"/>
              </a:rPr>
              <a:t>的枚举类型，并定义了这个类型的一个变量</a:t>
            </a:r>
            <a:r>
              <a:rPr lang="en-US" altLang="zh-CN" sz="2000" dirty="0">
                <a:latin typeface="楷体" panose="02010609060101010101" pitchFamily="49" charset="-122"/>
                <a:ea typeface="楷体" panose="02010609060101010101" pitchFamily="49" charset="-122"/>
              </a:rPr>
              <a:t>x</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x</a:t>
            </a:r>
            <a:r>
              <a:rPr lang="zh-CN" altLang="en-US" sz="2000" dirty="0">
                <a:latin typeface="楷体" panose="02010609060101010101" pitchFamily="49" charset="-122"/>
                <a:ea typeface="楷体" panose="02010609060101010101" pitchFamily="49" charset="-122"/>
              </a:rPr>
              <a:t>只能取</a:t>
            </a:r>
            <a:r>
              <a:rPr lang="en-US" altLang="zh-CN" sz="2000" dirty="0">
                <a:latin typeface="楷体" panose="02010609060101010101" pitchFamily="49" charset="-122"/>
                <a:ea typeface="楷体" panose="02010609060101010101" pitchFamily="49" charset="-122"/>
              </a:rPr>
              <a:t>red</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green</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white</a:t>
            </a:r>
            <a:r>
              <a:rPr lang="zh-CN" altLang="en-US" sz="2000" dirty="0">
                <a:latin typeface="楷体" panose="02010609060101010101" pitchFamily="49" charset="-122"/>
                <a:ea typeface="楷体" panose="02010609060101010101" pitchFamily="49" charset="-122"/>
              </a:rPr>
              <a:t>几个值。</a:t>
            </a:r>
            <a:br>
              <a:rPr lang="zh-CN" altLang="en-US" sz="2000" dirty="0">
                <a:latin typeface="楷体" panose="02010609060101010101" pitchFamily="49" charset="-122"/>
                <a:ea typeface="楷体" panose="02010609060101010101" pitchFamily="49" charset="-122"/>
              </a:rPr>
            </a:b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red</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green</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white</a:t>
            </a:r>
            <a:r>
              <a:rPr lang="zh-CN" altLang="en-US" sz="2000" dirty="0">
                <a:latin typeface="楷体" panose="02010609060101010101" pitchFamily="49" charset="-122"/>
                <a:ea typeface="楷体" panose="02010609060101010101" pitchFamily="49" charset="-122"/>
              </a:rPr>
              <a:t>可看成符号常量，对应数值</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到</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，可以当成整数常量运行。</a:t>
            </a:r>
            <a:br>
              <a:rPr lang="zh-CN" altLang="en-US" sz="2000" dirty="0">
                <a:latin typeface="楷体" panose="02010609060101010101" pitchFamily="49" charset="-122"/>
                <a:ea typeface="楷体" panose="02010609060101010101" pitchFamily="49" charset="-122"/>
              </a:rPr>
            </a:br>
            <a:r>
              <a:rPr lang="zh-CN" altLang="en-US" sz="2000" dirty="0">
                <a:latin typeface="楷体" panose="02010609060101010101" pitchFamily="49" charset="-122"/>
                <a:ea typeface="楷体" panose="02010609060101010101" pitchFamily="49" charset="-122"/>
              </a:rPr>
              <a:t>    枚举常量默认的值从</a:t>
            </a:r>
            <a:r>
              <a:rPr lang="en-US" altLang="zh-CN" sz="2000" dirty="0">
                <a:latin typeface="楷体" panose="02010609060101010101" pitchFamily="49" charset="-122"/>
                <a:ea typeface="楷体" panose="02010609060101010101" pitchFamily="49" charset="-122"/>
              </a:rPr>
              <a:t>0</a:t>
            </a:r>
            <a:r>
              <a:rPr lang="zh-CN" altLang="en-US" sz="2000" dirty="0">
                <a:latin typeface="楷体" panose="02010609060101010101" pitchFamily="49" charset="-122"/>
                <a:ea typeface="楷体" panose="02010609060101010101" pitchFamily="49" charset="-122"/>
              </a:rPr>
              <a:t>开始递增。但也可以使用赋值语句来人为设定枚举量的值，例如：</a:t>
            </a:r>
            <a:br>
              <a:rPr lang="zh-CN" altLang="en-US" sz="2000" dirty="0">
                <a:latin typeface="楷体" panose="02010609060101010101" pitchFamily="49" charset="-122"/>
                <a:ea typeface="楷体" panose="02010609060101010101" pitchFamily="49" charset="-122"/>
              </a:rPr>
            </a:br>
            <a:r>
              <a:rPr lang="en-US" altLang="zh-CN" sz="2000" dirty="0" err="1">
                <a:latin typeface="楷体" panose="02010609060101010101" pitchFamily="49" charset="-122"/>
                <a:ea typeface="楷体" panose="02010609060101010101" pitchFamily="49" charset="-122"/>
              </a:rPr>
              <a:t>enum</a:t>
            </a:r>
            <a:r>
              <a:rPr lang="en-US" altLang="zh-CN" sz="2000" dirty="0">
                <a:latin typeface="楷体" panose="02010609060101010101" pitchFamily="49" charset="-122"/>
                <a:ea typeface="楷体" panose="02010609060101010101" pitchFamily="49" charset="-122"/>
              </a:rPr>
              <a:t> bit</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one=1,</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two=2,</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three=4,</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four=8,</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	five=16</a:t>
            </a:r>
            <a:br>
              <a:rPr lang="en-US" altLang="zh-CN" sz="2000" dirty="0">
                <a:latin typeface="楷体" panose="02010609060101010101" pitchFamily="49" charset="-122"/>
                <a:ea typeface="楷体" panose="02010609060101010101" pitchFamily="49" charset="-122"/>
              </a:rPr>
            </a:br>
            <a:r>
              <a:rPr lang="en-US" altLang="zh-CN"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38706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3CEB-31A9-7505-BBC9-199FC1EFF631}"/>
              </a:ext>
            </a:extLst>
          </p:cNvPr>
          <p:cNvSpPr>
            <a:spLocks noGrp="1"/>
          </p:cNvSpPr>
          <p:nvPr>
            <p:ph type="title"/>
          </p:nvPr>
        </p:nvSpPr>
        <p:spPr/>
        <p:txBody>
          <a:bodyPr/>
          <a:lstStyle/>
          <a:p>
            <a:r>
              <a:rPr lang="zh-CN" altLang="en-US" dirty="0"/>
              <a:t>函数（高级）</a:t>
            </a:r>
          </a:p>
        </p:txBody>
      </p:sp>
      <p:sp>
        <p:nvSpPr>
          <p:cNvPr id="3" name="内容占位符 2">
            <a:extLst>
              <a:ext uri="{FF2B5EF4-FFF2-40B4-BE49-F238E27FC236}">
                <a16:creationId xmlns:a16="http://schemas.microsoft.com/office/drawing/2014/main" id="{B6283BBF-BCDD-CA06-F426-B371FBA88776}"/>
              </a:ext>
            </a:extLst>
          </p:cNvPr>
          <p:cNvSpPr>
            <a:spLocks noGrp="1"/>
          </p:cNvSpPr>
          <p:nvPr>
            <p:ph idx="1"/>
          </p:nvPr>
        </p:nvSpPr>
        <p:spPr>
          <a:xfrm>
            <a:off x="838200" y="1825625"/>
            <a:ext cx="10515600" cy="805608"/>
          </a:xfrm>
        </p:spPr>
        <p:txBody>
          <a:bodyPr>
            <a:normAutofit fontScale="47500" lnSpcReduction="20000"/>
          </a:bodyPr>
          <a:lstStyle/>
          <a:p>
            <a:r>
              <a:rPr lang="zh-CN" altLang="en-US" dirty="0"/>
              <a:t>必要性</a:t>
            </a:r>
            <a:endParaRPr lang="en-US" altLang="zh-CN" dirty="0"/>
          </a:p>
          <a:p>
            <a:r>
              <a:rPr lang="zh-CN" altLang="en-US" dirty="0"/>
              <a:t>声明</a:t>
            </a:r>
            <a:endParaRPr lang="en-US" altLang="zh-CN" dirty="0"/>
          </a:p>
          <a:p>
            <a:r>
              <a:rPr lang="zh-CN" altLang="en-US" dirty="0"/>
              <a:t>参数和返回值</a:t>
            </a:r>
          </a:p>
        </p:txBody>
      </p:sp>
      <p:pic>
        <p:nvPicPr>
          <p:cNvPr id="5" name="图片 4">
            <a:extLst>
              <a:ext uri="{FF2B5EF4-FFF2-40B4-BE49-F238E27FC236}">
                <a16:creationId xmlns:a16="http://schemas.microsoft.com/office/drawing/2014/main" id="{12D441C3-0895-25E2-F57B-D71A7608E81F}"/>
              </a:ext>
            </a:extLst>
          </p:cNvPr>
          <p:cNvPicPr>
            <a:picLocks noChangeAspect="1"/>
          </p:cNvPicPr>
          <p:nvPr/>
        </p:nvPicPr>
        <p:blipFill>
          <a:blip r:embed="rId2"/>
          <a:stretch>
            <a:fillRect/>
          </a:stretch>
        </p:blipFill>
        <p:spPr>
          <a:xfrm>
            <a:off x="1356451" y="3208901"/>
            <a:ext cx="4739549" cy="2735528"/>
          </a:xfrm>
          <a:prstGeom prst="rect">
            <a:avLst/>
          </a:prstGeom>
        </p:spPr>
      </p:pic>
      <p:pic>
        <p:nvPicPr>
          <p:cNvPr id="7" name="图片 6">
            <a:extLst>
              <a:ext uri="{FF2B5EF4-FFF2-40B4-BE49-F238E27FC236}">
                <a16:creationId xmlns:a16="http://schemas.microsoft.com/office/drawing/2014/main" id="{2E152BFF-668B-AD50-CF23-5E903BCFB51E}"/>
              </a:ext>
            </a:extLst>
          </p:cNvPr>
          <p:cNvPicPr>
            <a:picLocks noChangeAspect="1"/>
          </p:cNvPicPr>
          <p:nvPr/>
        </p:nvPicPr>
        <p:blipFill>
          <a:blip r:embed="rId3"/>
          <a:stretch>
            <a:fillRect/>
          </a:stretch>
        </p:blipFill>
        <p:spPr>
          <a:xfrm>
            <a:off x="7068547" y="3808964"/>
            <a:ext cx="4674781" cy="1535401"/>
          </a:xfrm>
          <a:prstGeom prst="rect">
            <a:avLst/>
          </a:prstGeom>
        </p:spPr>
      </p:pic>
    </p:spTree>
    <p:extLst>
      <p:ext uri="{BB962C8B-B14F-4D97-AF65-F5344CB8AC3E}">
        <p14:creationId xmlns:p14="http://schemas.microsoft.com/office/powerpoint/2010/main" val="1966436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TotalTime>
  <Words>16006</Words>
  <Application>Microsoft Office PowerPoint</Application>
  <PresentationFormat>宽屏</PresentationFormat>
  <Paragraphs>1492</Paragraphs>
  <Slides>150</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150</vt:i4>
      </vt:variant>
    </vt:vector>
  </HeadingPairs>
  <TitlesOfParts>
    <vt:vector size="162" baseType="lpstr">
      <vt:lpstr>等线</vt:lpstr>
      <vt:lpstr>等线 Light</vt:lpstr>
      <vt:lpstr>仿宋</vt:lpstr>
      <vt:lpstr>黑体</vt:lpstr>
      <vt:lpstr>华文中宋</vt:lpstr>
      <vt:lpstr>楷体</vt:lpstr>
      <vt:lpstr>宋体</vt:lpstr>
      <vt:lpstr>Arial</vt:lpstr>
      <vt:lpstr>Times New Roman</vt:lpstr>
      <vt:lpstr>Wingdings</vt:lpstr>
      <vt:lpstr>Office 主题​​</vt:lpstr>
      <vt:lpstr>画笔图片</vt:lpstr>
      <vt:lpstr>推荐网站： cplusplus.com/ https://www.zhihu.com/question/559580107/answer/2914464588?utm_id=0</vt:lpstr>
      <vt:lpstr>为什么学习C++？ 如何学习C++?</vt:lpstr>
      <vt:lpstr>环境搭建</vt:lpstr>
      <vt:lpstr>环境搭建</vt:lpstr>
      <vt:lpstr>环境搭建</vt:lpstr>
      <vt:lpstr>C++概述</vt:lpstr>
      <vt:lpstr>输入输出</vt:lpstr>
      <vt:lpstr>计算机的基本结构</vt:lpstr>
      <vt:lpstr>变量</vt:lpstr>
      <vt:lpstr>常量</vt:lpstr>
      <vt:lpstr>为什么需要变量？</vt:lpstr>
      <vt:lpstr>变量（提升）</vt:lpstr>
      <vt:lpstr>怎么使用变量？</vt:lpstr>
      <vt:lpstr>关键字</vt:lpstr>
      <vt:lpstr>数据类型</vt:lpstr>
      <vt:lpstr>整型（integer） </vt:lpstr>
      <vt:lpstr>整型（integer） </vt:lpstr>
      <vt:lpstr>字符型（char） </vt:lpstr>
      <vt:lpstr>字符型（char） </vt:lpstr>
      <vt:lpstr>数据类型转换（高级）</vt:lpstr>
      <vt:lpstr>数据类型转换（高级）</vt:lpstr>
      <vt:lpstr>数据类型转换（高级）</vt:lpstr>
      <vt:lpstr>数据类型转换（高级）</vt:lpstr>
      <vt:lpstr>变量（高级）</vt:lpstr>
      <vt:lpstr>变量（高级）</vt:lpstr>
      <vt:lpstr>变量（高级）</vt:lpstr>
      <vt:lpstr>变量（高级）</vt:lpstr>
      <vt:lpstr>变量（高级）</vt:lpstr>
      <vt:lpstr>变量（高级）</vt:lpstr>
      <vt:lpstr>变量（高级）</vt:lpstr>
      <vt:lpstr>运算符</vt:lpstr>
      <vt:lpstr>赋值运算符</vt:lpstr>
      <vt:lpstr>算术运算符</vt:lpstr>
      <vt:lpstr>自增/自减运算符</vt:lpstr>
      <vt:lpstr>关系运算符</vt:lpstr>
      <vt:lpstr>逻辑运算符</vt:lpstr>
      <vt:lpstr>逗号运算符</vt:lpstr>
      <vt:lpstr>条件运算符</vt:lpstr>
      <vt:lpstr>位运算符</vt:lpstr>
      <vt:lpstr>运算符简写</vt:lpstr>
      <vt:lpstr>数据输入输出</vt:lpstr>
      <vt:lpstr>字符输入函数getchar</vt:lpstr>
      <vt:lpstr>字符输出函数putchar</vt:lpstr>
      <vt:lpstr>通过cout流输出数据</vt:lpstr>
      <vt:lpstr>通过cin流读入数据</vt:lpstr>
      <vt:lpstr>格式化输入函数scanf</vt:lpstr>
      <vt:lpstr>格式化输入函数scanf</vt:lpstr>
      <vt:lpstr>格式化输出函数printf</vt:lpstr>
      <vt:lpstr>格式化输出函数printf</vt:lpstr>
      <vt:lpstr>格式化输出函数printf</vt:lpstr>
      <vt:lpstr>总结</vt:lpstr>
      <vt:lpstr>程序的控制结构-分支</vt:lpstr>
      <vt:lpstr>概述</vt:lpstr>
      <vt:lpstr>概述</vt:lpstr>
      <vt:lpstr>if选择结构</vt:lpstr>
      <vt:lpstr>If-else选择结构（双分支结构）</vt:lpstr>
      <vt:lpstr>If-else选择结构（双分支结构）</vt:lpstr>
      <vt:lpstr>目运算符（高级）</vt:lpstr>
      <vt:lpstr>switch</vt:lpstr>
      <vt:lpstr>switch</vt:lpstr>
      <vt:lpstr>Switch注意事项</vt:lpstr>
      <vt:lpstr>Goto语句</vt:lpstr>
      <vt:lpstr>循环</vt:lpstr>
      <vt:lpstr>for循环</vt:lpstr>
      <vt:lpstr>for循环执行过程</vt:lpstr>
      <vt:lpstr>for循环执行过程</vt:lpstr>
      <vt:lpstr>while</vt:lpstr>
      <vt:lpstr>dowhile</vt:lpstr>
      <vt:lpstr>数组</vt:lpstr>
      <vt:lpstr>循环与数组</vt:lpstr>
      <vt:lpstr>一维数组</vt:lpstr>
      <vt:lpstr>一维数组</vt:lpstr>
      <vt:lpstr>一维数组使用</vt:lpstr>
      <vt:lpstr>一维数组初始化</vt:lpstr>
      <vt:lpstr>数组越界</vt:lpstr>
      <vt:lpstr>二维数组（提升）</vt:lpstr>
      <vt:lpstr>二维数组访问</vt:lpstr>
      <vt:lpstr>二维数组初始化？</vt:lpstr>
      <vt:lpstr>二维数组</vt:lpstr>
      <vt:lpstr>二维数组元素的引用</vt:lpstr>
      <vt:lpstr>二维数组元素的初始化</vt:lpstr>
      <vt:lpstr>字符数组</vt:lpstr>
      <vt:lpstr>字符数组定义</vt:lpstr>
      <vt:lpstr>字符数组赋值</vt:lpstr>
      <vt:lpstr>字符数组赋值</vt:lpstr>
      <vt:lpstr>字符串</vt:lpstr>
      <vt:lpstr>字符串</vt:lpstr>
      <vt:lpstr>字符串处理函数</vt:lpstr>
      <vt:lpstr>结构体</vt:lpstr>
      <vt:lpstr>结构体</vt:lpstr>
      <vt:lpstr>结构体</vt:lpstr>
      <vt:lpstr>结构体</vt:lpstr>
      <vt:lpstr>共用体/联合体</vt:lpstr>
      <vt:lpstr>结构体定义和操作</vt:lpstr>
      <vt:lpstr>结构体定义和操作</vt:lpstr>
      <vt:lpstr>结构体定义和操作</vt:lpstr>
      <vt:lpstr>联合体</vt:lpstr>
      <vt:lpstr>枚举类型</vt:lpstr>
      <vt:lpstr>函数（高级）</vt:lpstr>
      <vt:lpstr>函数（初级）</vt:lpstr>
      <vt:lpstr>函数（初级）</vt:lpstr>
      <vt:lpstr>函数（高级）</vt:lpstr>
      <vt:lpstr>函数形式（初级）</vt:lpstr>
      <vt:lpstr>函数声明和调用（初级）</vt:lpstr>
      <vt:lpstr>函数声明和调用（初级）</vt:lpstr>
      <vt:lpstr>函数声明和调用（初级）</vt:lpstr>
      <vt:lpstr>函数（高级）</vt:lpstr>
      <vt:lpstr>函数调用（初级）</vt:lpstr>
      <vt:lpstr>函数调用（初级）</vt:lpstr>
      <vt:lpstr>函数（高级）</vt:lpstr>
      <vt:lpstr>全局变量（初级）</vt:lpstr>
      <vt:lpstr>全局变量（初级）</vt:lpstr>
      <vt:lpstr>函数（高级）</vt:lpstr>
      <vt:lpstr>函数（高级）</vt:lpstr>
      <vt:lpstr>函数（高级）</vt:lpstr>
      <vt:lpstr>函数（高级）</vt:lpstr>
      <vt:lpstr>递归（高级）</vt:lpstr>
      <vt:lpstr>递归（高级）</vt:lpstr>
      <vt:lpstr>指针</vt:lpstr>
      <vt:lpstr>指针</vt:lpstr>
      <vt:lpstr>指针与引用</vt:lpstr>
      <vt:lpstr>指针</vt:lpstr>
      <vt:lpstr>指针变量</vt:lpstr>
      <vt:lpstr>指针变量</vt:lpstr>
      <vt:lpstr>指针变量初始化</vt:lpstr>
      <vt:lpstr>指针</vt:lpstr>
      <vt:lpstr>指针和数组</vt:lpstr>
      <vt:lpstr>指针</vt:lpstr>
      <vt:lpstr>指针</vt:lpstr>
      <vt:lpstr>指针</vt:lpstr>
      <vt:lpstr>指针和字符串</vt:lpstr>
      <vt:lpstr>指针和字符串</vt:lpstr>
      <vt:lpstr>指针和函数</vt:lpstr>
      <vt:lpstr>指针和函数</vt:lpstr>
      <vt:lpstr>指针和结构体</vt:lpstr>
      <vt:lpstr>位域</vt:lpstr>
      <vt:lpstr>位域</vt:lpstr>
      <vt:lpstr>位域</vt:lpstr>
      <vt:lpstr>位域</vt:lpstr>
      <vt:lpstr>位域</vt:lpstr>
      <vt:lpstr>位域</vt:lpstr>
      <vt:lpstr>内存操作</vt:lpstr>
      <vt:lpstr>输入输出进阶 -标准流和错误处理</vt:lpstr>
      <vt:lpstr>文件操作</vt:lpstr>
      <vt:lpstr>文件操作</vt:lpstr>
      <vt:lpstr>文件操作</vt:lpstr>
      <vt:lpstr>文件操作</vt:lpstr>
      <vt:lpstr>文件操作</vt:lpstr>
      <vt:lpstr>文件操作</vt:lpstr>
      <vt:lpstr>文件操作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推荐网站： cplusplus.com/ https://www.zhihu.com/question/559580107/answer/2914464588?utm_id=0</dc:title>
  <dc:creator>chao jiang</dc:creator>
  <cp:lastModifiedBy>chao jiang</cp:lastModifiedBy>
  <cp:revision>31</cp:revision>
  <dcterms:created xsi:type="dcterms:W3CDTF">2023-11-14T02:35:04Z</dcterms:created>
  <dcterms:modified xsi:type="dcterms:W3CDTF">2023-12-26T16:08:49Z</dcterms:modified>
</cp:coreProperties>
</file>